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12192000"/>
  <p:notesSz cx="6858000" cy="9144000"/>
  <p:embeddedFontLst>
    <p:embeddedFont>
      <p:font typeface="Ubuntu"/>
      <p:regular r:id="rId49"/>
      <p:bold r:id="rId50"/>
      <p:italic r:id="rId51"/>
      <p:boldItalic r:id="rId52"/>
    </p:embeddedFont>
    <p:embeddedFont>
      <p:font typeface="Garamond"/>
      <p:regular r:id="rId53"/>
      <p:bold r:id="rId54"/>
      <p:italic r:id="rId55"/>
      <p:boldItalic r:id="rId56"/>
    </p:embeddedFont>
    <p:embeddedFont>
      <p:font typeface="Playfair Display"/>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BD3504-EB60-4DD8-A66D-1096A5CB353D}">
  <a:tblStyle styleId="{38BD3504-EB60-4DD8-A66D-1096A5CB35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Ubuntu-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layfairDisplay-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Ubuntu-italic.fntdata"/><Relationship Id="rId50" Type="http://schemas.openxmlformats.org/officeDocument/2006/relationships/font" Target="fonts/Ubuntu-bold.fntdata"/><Relationship Id="rId53" Type="http://schemas.openxmlformats.org/officeDocument/2006/relationships/font" Target="fonts/Garamond-regular.fntdata"/><Relationship Id="rId52" Type="http://schemas.openxmlformats.org/officeDocument/2006/relationships/font" Target="fonts/Ubuntu-boldItalic.fntdata"/><Relationship Id="rId11" Type="http://schemas.openxmlformats.org/officeDocument/2006/relationships/slide" Target="slides/slide5.xml"/><Relationship Id="rId55" Type="http://schemas.openxmlformats.org/officeDocument/2006/relationships/font" Target="fonts/Garamond-italic.fntdata"/><Relationship Id="rId10" Type="http://schemas.openxmlformats.org/officeDocument/2006/relationships/slide" Target="slides/slide4.xml"/><Relationship Id="rId54" Type="http://schemas.openxmlformats.org/officeDocument/2006/relationships/font" Target="fonts/Garamond-bold.fntdata"/><Relationship Id="rId13" Type="http://schemas.openxmlformats.org/officeDocument/2006/relationships/slide" Target="slides/slide7.xml"/><Relationship Id="rId57" Type="http://schemas.openxmlformats.org/officeDocument/2006/relationships/font" Target="fonts/PlayfairDisplay-regular.fntdata"/><Relationship Id="rId12" Type="http://schemas.openxmlformats.org/officeDocument/2006/relationships/slide" Target="slides/slide6.xml"/><Relationship Id="rId56" Type="http://schemas.openxmlformats.org/officeDocument/2006/relationships/font" Target="fonts/Garamond-boldItalic.fntdata"/><Relationship Id="rId15" Type="http://schemas.openxmlformats.org/officeDocument/2006/relationships/slide" Target="slides/slide9.xml"/><Relationship Id="rId59" Type="http://schemas.openxmlformats.org/officeDocument/2006/relationships/font" Target="fonts/PlayfairDisplay-italic.fntdata"/><Relationship Id="rId14" Type="http://schemas.openxmlformats.org/officeDocument/2006/relationships/slide" Target="slides/slide8.xml"/><Relationship Id="rId58" Type="http://schemas.openxmlformats.org/officeDocument/2006/relationships/font" Target="fonts/PlayfairDispl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e4725bb1c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e4725bb1c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ee4725bb1c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e4725bb1c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ee4725bb1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43" name="Google Shape;343;gee4725bb1c_0_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e4725bb1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ee4725bb1c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51" name="Google Shape;351;gee4725bb1c_0_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e4725bb1c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e4725bb1c_0_3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ee4725bb1c_0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e4725bb1c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e4725bb1c_0_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ee4725bb1c_0_3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e4725bb1c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e4725bb1c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ee4725bb1c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e4725bb1c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e4725bb1c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ee4725bb1c_0_3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e4725bb1c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e4725bb1c_0_3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ee4725bb1c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4725bb1c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4725bb1c_0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ee4725bb1c_0_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e4725bb1c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e4725bb1c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ee4725bb1c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e4725bb1c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e4725bb1c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ee4725bb1c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e4725bb1c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e4725bb1c_0_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ee4725bb1c_0_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4725bb1c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e4725bb1c_0_3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P(A\cap B) = P(A|B)P(B) = P(B|A)P(B)</a:t>
            </a:r>
            <a:endParaRPr/>
          </a:p>
          <a:p>
            <a:pPr indent="0" lvl="0" marL="0" rtl="0" algn="l">
              <a:spcBef>
                <a:spcPts val="0"/>
              </a:spcBef>
              <a:spcAft>
                <a:spcPts val="0"/>
              </a:spcAft>
              <a:buNone/>
            </a:pPr>
            <a:r>
              <a:rPr lang="en-IE"/>
              <a:t>1 = \frac{P(A \cap B)}{P(B \cap A)} = \frac{P(A|B)P(B)}{P(B|A)P(A)}</a:t>
            </a:r>
            <a:endParaRPr/>
          </a:p>
        </p:txBody>
      </p:sp>
      <p:sp>
        <p:nvSpPr>
          <p:cNvPr id="421" name="Google Shape;421;gee4725bb1c_0_3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e4725bb1c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e4725bb1c_0_4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ee4725bb1c_0_4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e4725bb1c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e4725bb1c_0_5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ee4725bb1c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e4725bb1c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e4725bb1c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ee4725bb1c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e4725bb1c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e4725bb1c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ee4725bb1c_0_5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e4725bb1c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e4725bb1c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ee4725bb1c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e4725bb1c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e4725bb1c_0_5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ee4725bb1c_0_5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e4725bb1c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e4725bb1c_0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ee4725bb1c_0_5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e4725bb1c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e4725bb1c_0_5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ee4725bb1c_0_5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e4725bb1c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e4725bb1c_0_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ee4725bb1c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e4725bb1c_0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e4725bb1c_0_5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ee4725bb1c_0_5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e4725bb1c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e4725bb1c_0_5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ee4725bb1c_0_5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e4725bb1c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e4725bb1c_0_5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e4725bb1c_0_5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e4725bb1c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e4725bb1c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ee4725bb1c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e4725bb1c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e4725bb1c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ee4725bb1c_0_5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e4725bb1c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e4725bb1c_0_6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ee4725bb1c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e4725bb1c_0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e4725bb1c_0_6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TF\text{-}IDF=f_w \times \left( \log\left\(\frac{N}{N_w}\right) + 1\right)</a:t>
            </a:r>
            <a:endParaRPr/>
          </a:p>
          <a:p>
            <a:pPr indent="0" lvl="0" marL="0" rtl="0" algn="l">
              <a:spcBef>
                <a:spcPts val="0"/>
              </a:spcBef>
              <a:spcAft>
                <a:spcPts val="0"/>
              </a:spcAft>
              <a:buNone/>
            </a:pPr>
            <a:r>
              <a:t/>
            </a:r>
            <a:endParaRPr/>
          </a:p>
        </p:txBody>
      </p:sp>
      <p:sp>
        <p:nvSpPr>
          <p:cNvPr id="563" name="Google Shape;563;gee4725bb1c_0_6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e4725bb1c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e4725bb1c_0_9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ee4725bb1c_0_9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e4725bb1c_0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ee4725bb1c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84" name="Google Shape;584;gee4725bb1c_0_6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e4725bb1c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ee4725bb1c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91" name="Google Shape;591;gee4725bb1c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e4725bb1c_0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e4725bb1c_0_4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ee4725bb1c_0_4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e4725bb1c_0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ee4725bb1c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99" name="Google Shape;599;gee4725bb1c_0_6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I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e4725bb1c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e4725bb1c_0_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ee4725bb1c_0_9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e4725bb1c_0_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e4725bb1c_0_9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ee4725bb1c_0_9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4725bb1c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4725bb1c_0_4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Alexander Hamilton, James Madison, John Jay</a:t>
            </a:r>
            <a:endParaRPr/>
          </a:p>
        </p:txBody>
      </p:sp>
      <p:sp>
        <p:nvSpPr>
          <p:cNvPr id="279" name="Google Shape;279;gee4725bb1c_0_4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e4725bb1c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e4725bb1c_0_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ee4725bb1c_0_4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76c80669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1576c80669c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IE"/>
              <a:t>Emotion analysis usually formulated as Multilabel classification</a:t>
            </a:r>
            <a:endParaRPr/>
          </a:p>
        </p:txBody>
      </p:sp>
      <p:sp>
        <p:nvSpPr>
          <p:cNvPr id="305" name="Google Shape;305;g1576c80669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76c80669c_0_9:notes"/>
          <p:cNvSpPr txBox="1"/>
          <p:nvPr>
            <p:ph idx="1" type="body"/>
          </p:nvPr>
        </p:nvSpPr>
        <p:spPr>
          <a:xfrm>
            <a:off x="0" y="0"/>
            <a:ext cx="2250000" cy="399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1576c80669c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76c80669c_0_21:notes"/>
          <p:cNvSpPr txBox="1"/>
          <p:nvPr>
            <p:ph idx="1" type="body"/>
          </p:nvPr>
        </p:nvSpPr>
        <p:spPr>
          <a:xfrm>
            <a:off x="0" y="0"/>
            <a:ext cx="2250000" cy="399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1576c80669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27.png"/><Relationship Id="rId7" Type="http://schemas.openxmlformats.org/officeDocument/2006/relationships/image" Target="../media/image18.png"/><Relationship Id="rId8"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2100" cy="2652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200" cy="1021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800" cy="2071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800" cy="19638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6100" cy="1938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1"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gif"/><Relationship Id="rId4" Type="http://schemas.openxmlformats.org/officeDocument/2006/relationships/image" Target="../media/image3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gif"/><Relationship Id="rId4" Type="http://schemas.openxmlformats.org/officeDocument/2006/relationships/image" Target="../media/image38.gif"/><Relationship Id="rId5" Type="http://schemas.openxmlformats.org/officeDocument/2006/relationships/image" Target="../media/image3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gif"/><Relationship Id="rId4" Type="http://schemas.openxmlformats.org/officeDocument/2006/relationships/image" Target="../media/image4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gif"/><Relationship Id="rId4" Type="http://schemas.openxmlformats.org/officeDocument/2006/relationships/image" Target="../media/image4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gif"/><Relationship Id="rId4" Type="http://schemas.openxmlformats.org/officeDocument/2006/relationships/image" Target="../media/image5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ctrTitle"/>
          </p:nvPr>
        </p:nvSpPr>
        <p:spPr>
          <a:xfrm>
            <a:off x="624425" y="2055825"/>
            <a:ext cx="5477100" cy="1477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D9C49F"/>
              </a:buClr>
              <a:buSzPts val="7000"/>
              <a:buFont typeface="Garamond"/>
              <a:buNone/>
            </a:pPr>
            <a:r>
              <a:rPr lang="en-IE" sz="3600">
                <a:latin typeface="Arial"/>
                <a:ea typeface="Arial"/>
                <a:cs typeface="Arial"/>
                <a:sym typeface="Arial"/>
              </a:rPr>
              <a:t>Introduction to NLP</a:t>
            </a:r>
            <a:endParaRPr sz="3600">
              <a:latin typeface="Arial"/>
              <a:ea typeface="Arial"/>
              <a:cs typeface="Arial"/>
              <a:sym typeface="Arial"/>
            </a:endParaRPr>
          </a:p>
          <a:p>
            <a:pPr indent="0" lvl="0" marL="0" marR="0" rtl="0" algn="l">
              <a:lnSpc>
                <a:spcPct val="115000"/>
              </a:lnSpc>
              <a:spcBef>
                <a:spcPts val="1000"/>
              </a:spcBef>
              <a:spcAft>
                <a:spcPts val="0"/>
              </a:spcAft>
              <a:buClr>
                <a:srgbClr val="D9C49F"/>
              </a:buClr>
              <a:buSzPts val="7000"/>
              <a:buFont typeface="Garamond"/>
              <a:buNone/>
            </a:pPr>
            <a:r>
              <a:rPr lang="en-IE" sz="2800">
                <a:latin typeface="Arial"/>
                <a:ea typeface="Arial"/>
                <a:cs typeface="Arial"/>
                <a:sym typeface="Arial"/>
              </a:rPr>
              <a:t>3. Text Classification</a:t>
            </a:r>
            <a:endParaRPr sz="2800">
              <a:latin typeface="Arial"/>
              <a:ea typeface="Arial"/>
              <a:cs typeface="Arial"/>
              <a:sym typeface="Arial"/>
            </a:endParaRPr>
          </a:p>
        </p:txBody>
      </p:sp>
      <p:sp>
        <p:nvSpPr>
          <p:cNvPr id="238" name="Google Shape;238;p14"/>
          <p:cNvSpPr txBox="1"/>
          <p:nvPr>
            <p:ph idx="1" type="subTitle"/>
          </p:nvPr>
        </p:nvSpPr>
        <p:spPr>
          <a:xfrm>
            <a:off x="619050" y="4408375"/>
            <a:ext cx="6700800" cy="1138200"/>
          </a:xfrm>
          <a:prstGeom prst="rect">
            <a:avLst/>
          </a:prstGeom>
          <a:noFill/>
          <a:ln>
            <a:noFill/>
          </a:ln>
        </p:spPr>
        <p:txBody>
          <a:bodyPr anchorCtr="0" anchor="ctr" bIns="91425" lIns="91425" spcFirstLastPara="1" rIns="91425" wrap="square" tIns="91425">
            <a:noAutofit/>
          </a:bodyPr>
          <a:lstStyle/>
          <a:p>
            <a:pPr indent="-406400" lvl="0" marL="457200" rtl="0" algn="l">
              <a:lnSpc>
                <a:spcPct val="100000"/>
              </a:lnSpc>
              <a:spcBef>
                <a:spcPts val="600"/>
              </a:spcBef>
              <a:spcAft>
                <a:spcPts val="0"/>
              </a:spcAft>
              <a:buClr>
                <a:schemeClr val="lt1"/>
              </a:buClr>
              <a:buSzPts val="2400"/>
              <a:buFont typeface="Arial"/>
              <a:buNone/>
            </a:pPr>
            <a:r>
              <a:rPr b="1" lang="en-IE">
                <a:latin typeface="Arial"/>
                <a:ea typeface="Arial"/>
                <a:cs typeface="Arial"/>
                <a:sym typeface="Arial"/>
              </a:rPr>
              <a:t>Dr. John McCrae</a:t>
            </a:r>
            <a:endParaRPr>
              <a:latin typeface="Arial"/>
              <a:ea typeface="Arial"/>
              <a:cs typeface="Arial"/>
              <a:sym typeface="Arial"/>
            </a:endParaRPr>
          </a:p>
          <a:p>
            <a:pPr indent="-406400" lvl="0" marL="457200" rtl="0" algn="l">
              <a:lnSpc>
                <a:spcPct val="100000"/>
              </a:lnSpc>
              <a:spcBef>
                <a:spcPts val="600"/>
              </a:spcBef>
              <a:spcAft>
                <a:spcPts val="0"/>
              </a:spcAft>
              <a:buClr>
                <a:schemeClr val="lt1"/>
              </a:buClr>
              <a:buSzPts val="2400"/>
              <a:buFont typeface="Arial"/>
              <a:buNone/>
            </a:pPr>
            <a:r>
              <a:rPr b="1" lang="en-IE">
                <a:latin typeface="Arial"/>
                <a:ea typeface="Arial"/>
                <a:cs typeface="Arial"/>
                <a:sym typeface="Arial"/>
              </a:rPr>
              <a:t>Data Science Institute, University of Galway</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3"/>
          <p:cNvSpPr txBox="1"/>
          <p:nvPr>
            <p:ph type="ctrTitle"/>
          </p:nvPr>
        </p:nvSpPr>
        <p:spPr>
          <a:xfrm>
            <a:off x="6779675" y="731124"/>
            <a:ext cx="5162100" cy="52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Probability in NLP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4"/>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Probability</a:t>
            </a:r>
            <a:endParaRPr b="0" i="0" sz="4400" u="none" cap="none" strike="noStrike">
              <a:solidFill>
                <a:srgbClr val="75114A"/>
              </a:solidFill>
              <a:latin typeface="Calibri"/>
              <a:ea typeface="Calibri"/>
              <a:cs typeface="Calibri"/>
              <a:sym typeface="Calibri"/>
            </a:endParaRPr>
          </a:p>
        </p:txBody>
      </p:sp>
      <p:pic>
        <p:nvPicPr>
          <p:cNvPr id="346" name="Google Shape;346;p24"/>
          <p:cNvPicPr preferRelativeResize="0"/>
          <p:nvPr/>
        </p:nvPicPr>
        <p:blipFill rotWithShape="1">
          <a:blip r:embed="rId3">
            <a:alphaModFix/>
          </a:blip>
          <a:srcRect b="0" l="0" r="0" t="0"/>
          <a:stretch/>
        </p:blipFill>
        <p:spPr>
          <a:xfrm>
            <a:off x="6773854" y="-14"/>
            <a:ext cx="5418140" cy="6857999"/>
          </a:xfrm>
          <a:prstGeom prst="rect">
            <a:avLst/>
          </a:prstGeom>
          <a:noFill/>
          <a:ln>
            <a:noFill/>
          </a:ln>
        </p:spPr>
      </p:pic>
      <p:sp>
        <p:nvSpPr>
          <p:cNvPr id="347" name="Google Shape;347;p24"/>
          <p:cNvSpPr/>
          <p:nvPr/>
        </p:nvSpPr>
        <p:spPr>
          <a:xfrm>
            <a:off x="592175" y="1971297"/>
            <a:ext cx="5328600" cy="291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IE" sz="2400">
                <a:latin typeface="Ubuntu"/>
                <a:ea typeface="Ubuntu"/>
                <a:cs typeface="Ubuntu"/>
                <a:sym typeface="Ubuntu"/>
              </a:rPr>
              <a:t>The probability of a coin coming up heads is 50%</a:t>
            </a:r>
            <a:endParaRPr sz="2400">
              <a:latin typeface="Ubuntu"/>
              <a:ea typeface="Ubuntu"/>
              <a:cs typeface="Ubuntu"/>
              <a:sym typeface="Ubuntu"/>
            </a:endParaRPr>
          </a:p>
          <a:p>
            <a:pPr indent="0" lvl="0" marL="0" marR="0" rtl="0" algn="ctr">
              <a:lnSpc>
                <a:spcPct val="100000"/>
              </a:lnSpc>
              <a:spcBef>
                <a:spcPts val="0"/>
              </a:spcBef>
              <a:spcAft>
                <a:spcPts val="0"/>
              </a:spcAft>
              <a:buNone/>
            </a:pPr>
            <a:r>
              <a:t/>
            </a:r>
            <a:endParaRPr sz="2400">
              <a:latin typeface="Ubuntu"/>
              <a:ea typeface="Ubuntu"/>
              <a:cs typeface="Ubuntu"/>
              <a:sym typeface="Ubuntu"/>
            </a:endParaRPr>
          </a:p>
          <a:p>
            <a:pPr indent="0" lvl="0" marL="0" marR="0" rtl="0" algn="ctr">
              <a:lnSpc>
                <a:spcPct val="100000"/>
              </a:lnSpc>
              <a:spcBef>
                <a:spcPts val="0"/>
              </a:spcBef>
              <a:spcAft>
                <a:spcPts val="0"/>
              </a:spcAft>
              <a:buNone/>
            </a:pPr>
            <a:r>
              <a:rPr lang="en-IE" sz="2400">
                <a:latin typeface="Ubuntu"/>
                <a:ea typeface="Ubuntu"/>
                <a:cs typeface="Ubuntu"/>
                <a:sym typeface="Ubuntu"/>
              </a:rPr>
              <a:t>What does this mean?</a:t>
            </a:r>
            <a:endParaRPr sz="2400">
              <a:latin typeface="Ubuntu"/>
              <a:ea typeface="Ubuntu"/>
              <a:cs typeface="Ubuntu"/>
              <a:sym typeface="Ubuntu"/>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5"/>
          <p:cNvPicPr preferRelativeResize="0"/>
          <p:nvPr/>
        </p:nvPicPr>
        <p:blipFill rotWithShape="1">
          <a:blip r:embed="rId3">
            <a:alphaModFix/>
          </a:blip>
          <a:srcRect b="0" l="0" r="0" t="0"/>
          <a:stretch/>
        </p:blipFill>
        <p:spPr>
          <a:xfrm>
            <a:off x="5" y="0"/>
            <a:ext cx="10289587" cy="6857999"/>
          </a:xfrm>
          <a:prstGeom prst="rect">
            <a:avLst/>
          </a:prstGeom>
          <a:noFill/>
          <a:ln>
            <a:noFill/>
          </a:ln>
        </p:spPr>
      </p:pic>
      <p:sp>
        <p:nvSpPr>
          <p:cNvPr id="354" name="Google Shape;354;p25"/>
          <p:cNvSpPr/>
          <p:nvPr/>
        </p:nvSpPr>
        <p:spPr>
          <a:xfrm>
            <a:off x="3589004" y="2105084"/>
            <a:ext cx="6424500" cy="301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IE" sz="2400">
                <a:latin typeface="Ubuntu"/>
                <a:ea typeface="Ubuntu"/>
                <a:cs typeface="Ubuntu"/>
                <a:sym typeface="Ubuntu"/>
              </a:rPr>
              <a:t>What is the probability that it will rain tomorrow?</a:t>
            </a:r>
            <a:endParaRPr sz="2400">
              <a:latin typeface="Ubuntu"/>
              <a:ea typeface="Ubuntu"/>
              <a:cs typeface="Ubuntu"/>
              <a:sym typeface="Ubuntu"/>
            </a:endParaRPr>
          </a:p>
          <a:p>
            <a:pPr indent="0" lvl="0" marL="0" marR="0" rtl="0" algn="ctr">
              <a:lnSpc>
                <a:spcPct val="100000"/>
              </a:lnSpc>
              <a:spcBef>
                <a:spcPts val="0"/>
              </a:spcBef>
              <a:spcAft>
                <a:spcPts val="0"/>
              </a:spcAft>
              <a:buNone/>
            </a:pPr>
            <a:r>
              <a:t/>
            </a:r>
            <a:endParaRPr sz="2400">
              <a:latin typeface="Ubuntu"/>
              <a:ea typeface="Ubuntu"/>
              <a:cs typeface="Ubuntu"/>
              <a:sym typeface="Ubuntu"/>
            </a:endParaRPr>
          </a:p>
          <a:p>
            <a:pPr indent="0" lvl="0" marL="0" marR="0" rtl="0" algn="ctr">
              <a:lnSpc>
                <a:spcPct val="100000"/>
              </a:lnSpc>
              <a:spcBef>
                <a:spcPts val="0"/>
              </a:spcBef>
              <a:spcAft>
                <a:spcPts val="0"/>
              </a:spcAft>
              <a:buNone/>
            </a:pPr>
            <a:r>
              <a:rPr lang="en-IE" sz="2400">
                <a:latin typeface="Ubuntu"/>
                <a:ea typeface="Ubuntu"/>
                <a:cs typeface="Ubuntu"/>
                <a:sym typeface="Ubuntu"/>
              </a:rPr>
              <a:t>What is the probability that it rained yesterday?</a:t>
            </a:r>
            <a:endParaRPr sz="2400">
              <a:latin typeface="Ubuntu"/>
              <a:ea typeface="Ubuntu"/>
              <a:cs typeface="Ubuntu"/>
              <a:sym typeface="Ubuntu"/>
            </a:endParaRPr>
          </a:p>
        </p:txBody>
      </p:sp>
      <p:sp>
        <p:nvSpPr>
          <p:cNvPr id="355" name="Google Shape;355;p25"/>
          <p:cNvSpPr txBox="1"/>
          <p:nvPr>
            <p:ph type="title"/>
          </p:nvPr>
        </p:nvSpPr>
        <p:spPr>
          <a:xfrm>
            <a:off x="7283400" y="365125"/>
            <a:ext cx="4070400" cy="1325700"/>
          </a:xfrm>
          <a:prstGeom prst="rect">
            <a:avLst/>
          </a:prstGeom>
          <a:noFill/>
          <a:ln>
            <a:noFill/>
          </a:ln>
        </p:spPr>
        <p:txBody>
          <a:bodyPr anchorCtr="0" anchor="t" bIns="91425" lIns="91425" spcFirstLastPara="1" rIns="91425" wrap="square" tIns="91425">
            <a:noAutofit/>
          </a:bodyPr>
          <a:lstStyle/>
          <a:p>
            <a:pPr indent="0" lvl="0" marL="0" marR="0" rtl="0" algn="r">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Probability</a:t>
            </a:r>
            <a:endParaRPr b="0" i="0" sz="4400" u="none" cap="none" strike="noStrike">
              <a:solidFill>
                <a:srgbClr val="75114A"/>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ctrTitle"/>
          </p:nvPr>
        </p:nvSpPr>
        <p:spPr>
          <a:xfrm>
            <a:off x="6779675" y="731124"/>
            <a:ext cx="5162100" cy="53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Let’s play a game!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27"/>
          <p:cNvPicPr preferRelativeResize="0"/>
          <p:nvPr/>
        </p:nvPicPr>
        <p:blipFill>
          <a:blip r:embed="rId3">
            <a:alphaModFix/>
          </a:blip>
          <a:stretch>
            <a:fillRect/>
          </a:stretch>
        </p:blipFill>
        <p:spPr>
          <a:xfrm>
            <a:off x="5348025" y="2344525"/>
            <a:ext cx="6332550" cy="4155725"/>
          </a:xfrm>
          <a:prstGeom prst="rect">
            <a:avLst/>
          </a:prstGeom>
          <a:noFill/>
          <a:ln>
            <a:noFill/>
          </a:ln>
        </p:spPr>
      </p:pic>
      <p:sp>
        <p:nvSpPr>
          <p:cNvPr id="368" name="Google Shape;368;p27"/>
          <p:cNvSpPr txBox="1"/>
          <p:nvPr>
            <p:ph type="title"/>
          </p:nvPr>
        </p:nvSpPr>
        <p:spPr>
          <a:xfrm>
            <a:off x="838200" y="365125"/>
            <a:ext cx="10515600" cy="99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solidFill>
                  <a:srgbClr val="75114A"/>
                </a:solidFill>
                <a:latin typeface="Calibri"/>
                <a:ea typeface="Calibri"/>
                <a:cs typeface="Calibri"/>
                <a:sym typeface="Calibri"/>
              </a:rPr>
              <a:t>Chinese Room</a:t>
            </a:r>
            <a:endParaRPr b="0" i="0" sz="4400" u="none" cap="none" strike="noStrike">
              <a:solidFill>
                <a:srgbClr val="75114A"/>
              </a:solidFill>
              <a:latin typeface="Calibri"/>
              <a:ea typeface="Calibri"/>
              <a:cs typeface="Calibri"/>
              <a:sym typeface="Calibri"/>
            </a:endParaRPr>
          </a:p>
        </p:txBody>
      </p:sp>
      <p:sp>
        <p:nvSpPr>
          <p:cNvPr id="369" name="Google Shape;369;p27"/>
          <p:cNvSpPr/>
          <p:nvPr/>
        </p:nvSpPr>
        <p:spPr>
          <a:xfrm>
            <a:off x="589050" y="1645575"/>
            <a:ext cx="9116100" cy="233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i="1" lang="en-IE" sz="1700"/>
              <a:t>Computational models of consciousness are not sufficient by themselves for consciousness. The computational model for consciousness stands to consciousness in the same way the computational model of anything stands to the domain being modelled. Nobody supposes that the computational model of rainstorms in London will leave us all wet. But they make the mistake of supposing that the computational model of consciousness is somehow conscious. It is the same mistake in both cases</a:t>
            </a:r>
            <a:endParaRPr i="1" sz="1700"/>
          </a:p>
          <a:p>
            <a:pPr indent="-317500" lvl="0" marL="457200" rtl="0" algn="r">
              <a:spcBef>
                <a:spcPts val="0"/>
              </a:spcBef>
              <a:spcAft>
                <a:spcPts val="0"/>
              </a:spcAft>
              <a:buSzPts val="1400"/>
              <a:buChar char="-"/>
            </a:pPr>
            <a:r>
              <a:rPr lang="en-IE"/>
              <a:t>John R. Searle (2002)</a:t>
            </a:r>
            <a:endParaRPr/>
          </a:p>
        </p:txBody>
      </p:sp>
      <p:sp>
        <p:nvSpPr>
          <p:cNvPr id="370" name="Google Shape;370;p27"/>
          <p:cNvSpPr/>
          <p:nvPr/>
        </p:nvSpPr>
        <p:spPr>
          <a:xfrm>
            <a:off x="741450" y="4313025"/>
            <a:ext cx="6990900" cy="137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700"/>
              <a:t>Implication: With incomplete knowledge of the rules, computers should make the best guess!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838200" y="365125"/>
            <a:ext cx="10515600" cy="990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solidFill>
                  <a:srgbClr val="75114A"/>
                </a:solidFill>
                <a:latin typeface="Calibri"/>
                <a:ea typeface="Calibri"/>
                <a:cs typeface="Calibri"/>
                <a:sym typeface="Calibri"/>
              </a:rPr>
              <a:t>Probability in NLP</a:t>
            </a:r>
            <a:endParaRPr b="0" i="0" sz="4400" u="none" cap="none" strike="noStrike">
              <a:solidFill>
                <a:srgbClr val="75114A"/>
              </a:solidFill>
              <a:latin typeface="Calibri"/>
              <a:ea typeface="Calibri"/>
              <a:cs typeface="Calibri"/>
              <a:sym typeface="Calibri"/>
            </a:endParaRPr>
          </a:p>
        </p:txBody>
      </p:sp>
      <p:pic>
        <p:nvPicPr>
          <p:cNvPr id="377" name="Google Shape;377;p28"/>
          <p:cNvPicPr preferRelativeResize="0"/>
          <p:nvPr/>
        </p:nvPicPr>
        <p:blipFill>
          <a:blip r:embed="rId3">
            <a:alphaModFix/>
          </a:blip>
          <a:stretch>
            <a:fillRect/>
          </a:stretch>
        </p:blipFill>
        <p:spPr>
          <a:xfrm>
            <a:off x="6828100" y="1470725"/>
            <a:ext cx="4114800" cy="4762500"/>
          </a:xfrm>
          <a:prstGeom prst="rect">
            <a:avLst/>
          </a:prstGeom>
          <a:noFill/>
          <a:ln>
            <a:noFill/>
          </a:ln>
        </p:spPr>
      </p:pic>
      <p:sp>
        <p:nvSpPr>
          <p:cNvPr id="378" name="Google Shape;378;p28"/>
          <p:cNvSpPr/>
          <p:nvPr/>
        </p:nvSpPr>
        <p:spPr>
          <a:xfrm>
            <a:off x="4226075" y="1841900"/>
            <a:ext cx="3403200" cy="1262100"/>
          </a:xfrm>
          <a:prstGeom prst="wedgeRoundRectCallout">
            <a:avLst>
              <a:gd fmla="val 61541" name="adj1"/>
              <a:gd fmla="val 966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700"/>
              <a:t>The most likely answer is “雪豆”</a:t>
            </a:r>
            <a:endParaRPr sz="2700"/>
          </a:p>
        </p:txBody>
      </p:sp>
      <p:sp>
        <p:nvSpPr>
          <p:cNvPr id="379" name="Google Shape;379;p28"/>
          <p:cNvSpPr/>
          <p:nvPr/>
        </p:nvSpPr>
        <p:spPr>
          <a:xfrm>
            <a:off x="1411800" y="3758575"/>
            <a:ext cx="4469100" cy="232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600"/>
              <a:t>If the rules are ‘incomplete’ then we should produce the most likely answer</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ppt_w</p:attrName>
                                        </p:attrNameLst>
                                      </p:cBhvr>
                                      <p:tavLst>
                                        <p:tav fmla="" tm="0">
                                          <p:val>
                                            <p:strVal val="0"/>
                                          </p:val>
                                        </p:tav>
                                        <p:tav fmla="" tm="100000">
                                          <p:val>
                                            <p:strVal val="#ppt_w"/>
                                          </p:val>
                                        </p:tav>
                                      </p:tavLst>
                                    </p:anim>
                                    <p:anim calcmode="lin" valueType="num">
                                      <p:cBhvr additive="base">
                                        <p:cTn dur="1000"/>
                                        <p:tgtEl>
                                          <p:spTgt spid="3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What is wrong with these statements?</a:t>
            </a:r>
            <a:endParaRPr/>
          </a:p>
        </p:txBody>
      </p:sp>
      <p:sp>
        <p:nvSpPr>
          <p:cNvPr id="386" name="Google Shape;386;p2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6600"/>
              </a:spcBef>
              <a:spcAft>
                <a:spcPts val="0"/>
              </a:spcAft>
              <a:buClr>
                <a:schemeClr val="dk1"/>
              </a:buClr>
              <a:buSzPts val="1100"/>
              <a:buChar char="●"/>
            </a:pPr>
            <a:r>
              <a:rPr lang="en-IE"/>
              <a:t>The probability of a coin coming up heads is -1</a:t>
            </a:r>
            <a:endParaRPr/>
          </a:p>
          <a:p>
            <a:pPr indent="-298450" lvl="0" marL="457200" rtl="0" algn="l">
              <a:lnSpc>
                <a:spcPct val="115000"/>
              </a:lnSpc>
              <a:spcBef>
                <a:spcPts val="0"/>
              </a:spcBef>
              <a:spcAft>
                <a:spcPts val="0"/>
              </a:spcAft>
              <a:buClr>
                <a:schemeClr val="dk1"/>
              </a:buClr>
              <a:buSzPts val="1100"/>
              <a:buChar char="●"/>
            </a:pPr>
            <a:r>
              <a:rPr lang="en-IE"/>
              <a:t>The probability of a coin coming up heads is 12,345</a:t>
            </a:r>
            <a:endParaRPr/>
          </a:p>
          <a:p>
            <a:pPr indent="-298450" lvl="0" marL="457200" rtl="0" algn="l">
              <a:lnSpc>
                <a:spcPct val="115000"/>
              </a:lnSpc>
              <a:spcBef>
                <a:spcPts val="0"/>
              </a:spcBef>
              <a:spcAft>
                <a:spcPts val="0"/>
              </a:spcAft>
              <a:buClr>
                <a:schemeClr val="dk1"/>
              </a:buClr>
              <a:buSzPts val="1100"/>
              <a:buChar char="●"/>
            </a:pPr>
            <a:r>
              <a:rPr lang="en-IE"/>
              <a:t>There is a 60% chance of a coin coming up heads and a 60% chance of it coming up tails</a:t>
            </a:r>
            <a:endParaRPr/>
          </a:p>
          <a:p>
            <a:pPr indent="0" lvl="0" marL="0" rtl="0" algn="l">
              <a:spcBef>
                <a:spcPts val="6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Axioms of Probability</a:t>
            </a:r>
            <a:endParaRPr/>
          </a:p>
        </p:txBody>
      </p:sp>
      <p:pic>
        <p:nvPicPr>
          <p:cNvPr id="393" name="Google Shape;393;p30"/>
          <p:cNvPicPr preferRelativeResize="0"/>
          <p:nvPr/>
        </p:nvPicPr>
        <p:blipFill rotWithShape="1">
          <a:blip r:embed="rId3">
            <a:alphaModFix/>
          </a:blip>
          <a:srcRect b="534" l="0" r="0" t="534"/>
          <a:stretch/>
        </p:blipFill>
        <p:spPr>
          <a:xfrm>
            <a:off x="4368850" y="1800700"/>
            <a:ext cx="3454300" cy="765325"/>
          </a:xfrm>
          <a:prstGeom prst="rect">
            <a:avLst/>
          </a:prstGeom>
          <a:noFill/>
          <a:ln>
            <a:noFill/>
          </a:ln>
        </p:spPr>
      </p:pic>
      <p:pic>
        <p:nvPicPr>
          <p:cNvPr id="394" name="Google Shape;394;p30"/>
          <p:cNvPicPr preferRelativeResize="0"/>
          <p:nvPr/>
        </p:nvPicPr>
        <p:blipFill>
          <a:blip r:embed="rId4">
            <a:alphaModFix/>
          </a:blip>
          <a:stretch>
            <a:fillRect/>
          </a:stretch>
        </p:blipFill>
        <p:spPr>
          <a:xfrm>
            <a:off x="4395763" y="3429000"/>
            <a:ext cx="3400475" cy="199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1"/>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 Classification</a:t>
            </a:r>
            <a:endParaRPr/>
          </a:p>
        </p:txBody>
      </p:sp>
      <p:sp>
        <p:nvSpPr>
          <p:cNvPr id="401" name="Google Shape;401;p31"/>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Examples (Part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ph type="ctrTitle"/>
          </p:nvPr>
        </p:nvSpPr>
        <p:spPr>
          <a:xfrm>
            <a:off x="6779675" y="731124"/>
            <a:ext cx="5162100" cy="52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Bayes’ Law and Naïve Bayes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ctrTitle"/>
          </p:nvPr>
        </p:nvSpPr>
        <p:spPr>
          <a:xfrm>
            <a:off x="6779675" y="731124"/>
            <a:ext cx="5162100" cy="52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Applications of Text Classification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Probability refresher</a:t>
            </a:r>
            <a:endParaRPr/>
          </a:p>
        </p:txBody>
      </p:sp>
      <p:pic>
        <p:nvPicPr>
          <p:cNvPr id="414" name="Google Shape;414;p33"/>
          <p:cNvPicPr preferRelativeResize="0"/>
          <p:nvPr/>
        </p:nvPicPr>
        <p:blipFill>
          <a:blip r:embed="rId3">
            <a:alphaModFix/>
          </a:blip>
          <a:stretch>
            <a:fillRect/>
          </a:stretch>
        </p:blipFill>
        <p:spPr>
          <a:xfrm>
            <a:off x="1367850" y="2059975"/>
            <a:ext cx="4195200" cy="3093300"/>
          </a:xfrm>
          <a:prstGeom prst="rect">
            <a:avLst/>
          </a:prstGeom>
          <a:noFill/>
          <a:ln>
            <a:noFill/>
          </a:ln>
        </p:spPr>
      </p:pic>
      <p:sp>
        <p:nvSpPr>
          <p:cNvPr id="415" name="Google Shape;415;p33"/>
          <p:cNvSpPr txBox="1"/>
          <p:nvPr/>
        </p:nvSpPr>
        <p:spPr>
          <a:xfrm>
            <a:off x="6619575" y="1851250"/>
            <a:ext cx="4805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500">
                <a:latin typeface="Calibri"/>
                <a:ea typeface="Calibri"/>
                <a:cs typeface="Calibri"/>
                <a:sym typeface="Calibri"/>
              </a:rPr>
              <a:t>N=30</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lang="en-IE" sz="2500">
                <a:latin typeface="Calibri"/>
                <a:ea typeface="Calibri"/>
                <a:cs typeface="Calibri"/>
                <a:sym typeface="Calibri"/>
              </a:rPr>
              <a:t>What are the following?</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E" sz="2500">
                <a:latin typeface="Calibri"/>
                <a:ea typeface="Calibri"/>
                <a:cs typeface="Calibri"/>
                <a:sym typeface="Calibri"/>
              </a:rPr>
              <a:t>P(A)</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E" sz="2500">
                <a:latin typeface="Calibri"/>
                <a:ea typeface="Calibri"/>
                <a:cs typeface="Calibri"/>
                <a:sym typeface="Calibri"/>
              </a:rPr>
              <a:t>P(B)</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E" sz="2500">
                <a:latin typeface="Calibri"/>
                <a:ea typeface="Calibri"/>
                <a:cs typeface="Calibri"/>
                <a:sym typeface="Calibri"/>
              </a:rPr>
              <a:t>P(B|A)</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lang="en-IE" sz="2500">
                <a:latin typeface="Calibri"/>
                <a:ea typeface="Calibri"/>
                <a:cs typeface="Calibri"/>
                <a:sym typeface="Calibri"/>
              </a:rPr>
              <a:t>Define P(B|A)</a:t>
            </a:r>
            <a:endParaRPr sz="2500">
              <a:latin typeface="Calibri"/>
              <a:ea typeface="Calibri"/>
              <a:cs typeface="Calibri"/>
              <a:sym typeface="Calibri"/>
            </a:endParaRPr>
          </a:p>
        </p:txBody>
      </p:sp>
      <p:sp>
        <p:nvSpPr>
          <p:cNvPr id="416" name="Google Shape;416;p33"/>
          <p:cNvSpPr txBox="1"/>
          <p:nvPr/>
        </p:nvSpPr>
        <p:spPr>
          <a:xfrm>
            <a:off x="8162275" y="3005650"/>
            <a:ext cx="1916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500">
                <a:latin typeface="Calibri"/>
                <a:ea typeface="Calibri"/>
                <a:cs typeface="Calibri"/>
                <a:sym typeface="Calibri"/>
              </a:rPr>
              <a:t>= 12/30</a:t>
            </a:r>
            <a:endParaRPr sz="2500">
              <a:latin typeface="Calibri"/>
              <a:ea typeface="Calibri"/>
              <a:cs typeface="Calibri"/>
              <a:sym typeface="Calibri"/>
            </a:endParaRPr>
          </a:p>
          <a:p>
            <a:pPr indent="0" lvl="0" marL="0" rtl="0" algn="l">
              <a:spcBef>
                <a:spcPts val="0"/>
              </a:spcBef>
              <a:spcAft>
                <a:spcPts val="0"/>
              </a:spcAft>
              <a:buNone/>
            </a:pPr>
            <a:r>
              <a:rPr lang="en-IE" sz="2500">
                <a:latin typeface="Calibri"/>
                <a:ea typeface="Calibri"/>
                <a:cs typeface="Calibri"/>
                <a:sym typeface="Calibri"/>
              </a:rPr>
              <a:t>= 7/30</a:t>
            </a:r>
            <a:endParaRPr sz="2500">
              <a:latin typeface="Calibri"/>
              <a:ea typeface="Calibri"/>
              <a:cs typeface="Calibri"/>
              <a:sym typeface="Calibri"/>
            </a:endParaRPr>
          </a:p>
          <a:p>
            <a:pPr indent="0" lvl="0" marL="0" rtl="0" algn="l">
              <a:spcBef>
                <a:spcPts val="0"/>
              </a:spcBef>
              <a:spcAft>
                <a:spcPts val="0"/>
              </a:spcAft>
              <a:buNone/>
            </a:pPr>
            <a:r>
              <a:rPr lang="en-IE" sz="2500">
                <a:latin typeface="Calibri"/>
                <a:ea typeface="Calibri"/>
                <a:cs typeface="Calibri"/>
                <a:sym typeface="Calibri"/>
              </a:rPr>
              <a:t>= 2/12</a:t>
            </a:r>
            <a:endParaRPr sz="2500">
              <a:latin typeface="Calibri"/>
              <a:ea typeface="Calibri"/>
              <a:cs typeface="Calibri"/>
              <a:sym typeface="Calibri"/>
            </a:endParaRPr>
          </a:p>
        </p:txBody>
      </p:sp>
      <p:sp>
        <p:nvSpPr>
          <p:cNvPr id="417" name="Google Shape;417;p33"/>
          <p:cNvSpPr txBox="1"/>
          <p:nvPr/>
        </p:nvSpPr>
        <p:spPr>
          <a:xfrm>
            <a:off x="8511025" y="4504400"/>
            <a:ext cx="252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500">
                <a:latin typeface="Calibri"/>
                <a:ea typeface="Calibri"/>
                <a:cs typeface="Calibri"/>
                <a:sym typeface="Calibri"/>
              </a:rPr>
              <a:t>= P(B∩A)/P(A)</a:t>
            </a:r>
            <a:endParaRPr sz="25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1000"/>
                                        <p:tgtEl>
                                          <p:spTgt spid="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1000"/>
                                        <p:tgtEl>
                                          <p:spTgt spid="4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animEffect filter="fade" transition="in">
                                      <p:cBhvr>
                                        <p:cTn dur="1000"/>
                                        <p:tgtEl>
                                          <p:spTgt spid="4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Bayes’ Law</a:t>
            </a:r>
            <a:endParaRPr/>
          </a:p>
        </p:txBody>
      </p:sp>
      <p:pic>
        <p:nvPicPr>
          <p:cNvPr id="424" name="Google Shape;424;p34"/>
          <p:cNvPicPr preferRelativeResize="0"/>
          <p:nvPr/>
        </p:nvPicPr>
        <p:blipFill>
          <a:blip r:embed="rId3">
            <a:alphaModFix/>
          </a:blip>
          <a:stretch>
            <a:fillRect/>
          </a:stretch>
        </p:blipFill>
        <p:spPr>
          <a:xfrm>
            <a:off x="3238025" y="2964149"/>
            <a:ext cx="5715951" cy="1129300"/>
          </a:xfrm>
          <a:prstGeom prst="rect">
            <a:avLst/>
          </a:prstGeom>
          <a:noFill/>
          <a:ln>
            <a:noFill/>
          </a:ln>
        </p:spPr>
      </p:pic>
      <p:pic>
        <p:nvPicPr>
          <p:cNvPr id="425" name="Google Shape;425;p34"/>
          <p:cNvPicPr preferRelativeResize="0"/>
          <p:nvPr/>
        </p:nvPicPr>
        <p:blipFill>
          <a:blip r:embed="rId4">
            <a:alphaModFix/>
          </a:blip>
          <a:stretch>
            <a:fillRect/>
          </a:stretch>
        </p:blipFill>
        <p:spPr>
          <a:xfrm>
            <a:off x="3615063" y="4602975"/>
            <a:ext cx="4961876" cy="1223750"/>
          </a:xfrm>
          <a:prstGeom prst="rect">
            <a:avLst/>
          </a:prstGeom>
          <a:noFill/>
          <a:ln>
            <a:noFill/>
          </a:ln>
        </p:spPr>
      </p:pic>
      <p:pic>
        <p:nvPicPr>
          <p:cNvPr id="426" name="Google Shape;426;p34"/>
          <p:cNvPicPr preferRelativeResize="0"/>
          <p:nvPr/>
        </p:nvPicPr>
        <p:blipFill>
          <a:blip r:embed="rId5">
            <a:alphaModFix/>
          </a:blip>
          <a:stretch>
            <a:fillRect/>
          </a:stretch>
        </p:blipFill>
        <p:spPr>
          <a:xfrm>
            <a:off x="2224088" y="1907775"/>
            <a:ext cx="7743825"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Features</a:t>
            </a:r>
            <a:endParaRPr/>
          </a:p>
        </p:txBody>
      </p:sp>
      <p:sp>
        <p:nvSpPr>
          <p:cNvPr id="433" name="Google Shape;433;p35"/>
          <p:cNvSpPr/>
          <p:nvPr/>
        </p:nvSpPr>
        <p:spPr>
          <a:xfrm>
            <a:off x="4867650" y="2298450"/>
            <a:ext cx="2456700" cy="2261100"/>
          </a:xfrm>
          <a:prstGeom prst="cube">
            <a:avLst>
              <a:gd fmla="val 25000" name="adj"/>
            </a:avLst>
          </a:prstGeom>
          <a:solidFill>
            <a:srgbClr val="3F3F3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rgbClr val="FFFFFF"/>
                </a:solidFill>
                <a:latin typeface="Calibri"/>
                <a:ea typeface="Calibri"/>
                <a:cs typeface="Calibri"/>
                <a:sym typeface="Calibri"/>
              </a:rPr>
              <a:t>NLP</a:t>
            </a:r>
            <a:endParaRPr b="1" sz="4000">
              <a:solidFill>
                <a:srgbClr val="FFFFFF"/>
              </a:solidFill>
              <a:latin typeface="Calibri"/>
              <a:ea typeface="Calibri"/>
              <a:cs typeface="Calibri"/>
              <a:sym typeface="Calibri"/>
            </a:endParaRPr>
          </a:p>
        </p:txBody>
      </p:sp>
      <p:sp>
        <p:nvSpPr>
          <p:cNvPr id="434" name="Google Shape;434;p35"/>
          <p:cNvSpPr/>
          <p:nvPr/>
        </p:nvSpPr>
        <p:spPr>
          <a:xfrm>
            <a:off x="3742368" y="2963488"/>
            <a:ext cx="809700" cy="1172100"/>
          </a:xfrm>
          <a:prstGeom prst="rightArrow">
            <a:avLst>
              <a:gd fmla="val 50000" name="adj1"/>
              <a:gd fmla="val 50000" name="adj2"/>
            </a:avLst>
          </a:prstGeom>
          <a:solidFill>
            <a:srgbClr val="14914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7580933" y="2963497"/>
            <a:ext cx="809700" cy="1172100"/>
          </a:xfrm>
          <a:prstGeom prst="rightArrow">
            <a:avLst>
              <a:gd fmla="val 50000" name="adj1"/>
              <a:gd fmla="val 50000" name="adj2"/>
            </a:avLst>
          </a:prstGeom>
          <a:solidFill>
            <a:srgbClr val="99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9026300" y="3140050"/>
            <a:ext cx="2084400" cy="819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a:t>
            </a:r>
            <a:endParaRPr sz="2700">
              <a:latin typeface="Calibri"/>
              <a:ea typeface="Calibri"/>
              <a:cs typeface="Calibri"/>
              <a:sym typeface="Calibri"/>
            </a:endParaRPr>
          </a:p>
        </p:txBody>
      </p:sp>
      <p:sp>
        <p:nvSpPr>
          <p:cNvPr id="437" name="Google Shape;437;p35"/>
          <p:cNvSpPr/>
          <p:nvPr/>
        </p:nvSpPr>
        <p:spPr>
          <a:xfrm>
            <a:off x="411375" y="2103675"/>
            <a:ext cx="31695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‘awesome’ in text</a:t>
            </a:r>
            <a:endParaRPr sz="2100">
              <a:latin typeface="Calibri"/>
              <a:ea typeface="Calibri"/>
              <a:cs typeface="Calibri"/>
              <a:sym typeface="Calibri"/>
            </a:endParaRPr>
          </a:p>
        </p:txBody>
      </p:sp>
      <p:sp>
        <p:nvSpPr>
          <p:cNvPr id="438" name="Google Shape;438;p35"/>
          <p:cNvSpPr/>
          <p:nvPr/>
        </p:nvSpPr>
        <p:spPr>
          <a:xfrm>
            <a:off x="411375" y="3184900"/>
            <a:ext cx="31695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‘great’</a:t>
            </a:r>
            <a:r>
              <a:rPr lang="en-IE" sz="2100">
                <a:latin typeface="Calibri"/>
                <a:ea typeface="Calibri"/>
                <a:cs typeface="Calibri"/>
                <a:sym typeface="Calibri"/>
              </a:rPr>
              <a:t> in text</a:t>
            </a:r>
            <a:endParaRPr sz="2100">
              <a:latin typeface="Calibri"/>
              <a:ea typeface="Calibri"/>
              <a:cs typeface="Calibri"/>
              <a:sym typeface="Calibri"/>
            </a:endParaRPr>
          </a:p>
        </p:txBody>
      </p:sp>
      <p:sp>
        <p:nvSpPr>
          <p:cNvPr id="439" name="Google Shape;439;p35"/>
          <p:cNvSpPr/>
          <p:nvPr/>
        </p:nvSpPr>
        <p:spPr>
          <a:xfrm>
            <a:off x="411375" y="4266125"/>
            <a:ext cx="31695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‘awful’</a:t>
            </a:r>
            <a:r>
              <a:rPr lang="en-IE" sz="2100">
                <a:latin typeface="Calibri"/>
                <a:ea typeface="Calibri"/>
                <a:cs typeface="Calibri"/>
                <a:sym typeface="Calibri"/>
              </a:rPr>
              <a:t> in text</a:t>
            </a:r>
            <a:endParaRPr sz="2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Applying Bayes Law</a:t>
            </a:r>
            <a:endParaRPr/>
          </a:p>
        </p:txBody>
      </p:sp>
      <p:sp>
        <p:nvSpPr>
          <p:cNvPr id="446" name="Google Shape;446;p36"/>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P(Positive=True | Awesome=True ∩ Great=False ∩ Awful=True)</a:t>
            </a:r>
            <a:endParaRPr/>
          </a:p>
          <a:p>
            <a:pPr indent="0" lvl="0" marL="0" rtl="0" algn="l">
              <a:spcBef>
                <a:spcPts val="1000"/>
              </a:spcBef>
              <a:spcAft>
                <a:spcPts val="0"/>
              </a:spcAft>
              <a:buNone/>
            </a:pPr>
            <a:r>
              <a:rPr lang="en-IE"/>
              <a:t>= P(Pos|F</a:t>
            </a:r>
            <a:r>
              <a:rPr baseline="-25000" lang="en-IE"/>
              <a:t>1</a:t>
            </a:r>
            <a:r>
              <a:rPr lang="en-IE"/>
              <a:t>∩F</a:t>
            </a:r>
            <a:r>
              <a:rPr baseline="-25000" lang="en-IE"/>
              <a:t>2</a:t>
            </a:r>
            <a:r>
              <a:rPr lang="en-IE"/>
              <a:t>∩F</a:t>
            </a:r>
            <a:r>
              <a:rPr baseline="-25000" lang="en-IE"/>
              <a:t>3</a:t>
            </a:r>
            <a:r>
              <a:rPr lang="en-IE"/>
              <a:t>)</a:t>
            </a:r>
            <a:endParaRPr/>
          </a:p>
          <a:p>
            <a:pPr indent="0" lvl="0" marL="0" rtl="0" algn="l">
              <a:spcBef>
                <a:spcPts val="1000"/>
              </a:spcBef>
              <a:spcAft>
                <a:spcPts val="0"/>
              </a:spcAft>
              <a:buNone/>
            </a:pPr>
            <a:r>
              <a:rPr lang="en-IE"/>
              <a:t>= P(</a:t>
            </a:r>
            <a:r>
              <a:rPr lang="en-IE"/>
              <a:t>F</a:t>
            </a:r>
            <a:r>
              <a:rPr baseline="-25000" lang="en-IE"/>
              <a:t>1</a:t>
            </a:r>
            <a:r>
              <a:rPr lang="en-IE"/>
              <a:t>∩F</a:t>
            </a:r>
            <a:r>
              <a:rPr baseline="-25000" lang="en-IE"/>
              <a:t>2</a:t>
            </a:r>
            <a:r>
              <a:rPr lang="en-IE"/>
              <a:t>∩F</a:t>
            </a:r>
            <a:r>
              <a:rPr baseline="-25000" lang="en-IE"/>
              <a:t>3</a:t>
            </a:r>
            <a:r>
              <a:rPr lang="en-IE"/>
              <a:t>|Pos)✕ P(Pos) ÷ P(F</a:t>
            </a:r>
            <a:r>
              <a:rPr baseline="-25000" lang="en-IE"/>
              <a:t>1</a:t>
            </a:r>
            <a:r>
              <a:rPr lang="en-IE"/>
              <a:t>∩F</a:t>
            </a:r>
            <a:r>
              <a:rPr baseline="-25000" lang="en-IE"/>
              <a:t>2</a:t>
            </a:r>
            <a:r>
              <a:rPr lang="en-IE"/>
              <a:t>∩F</a:t>
            </a:r>
            <a:r>
              <a:rPr baseline="-25000" lang="en-IE"/>
              <a:t>3</a:t>
            </a:r>
            <a:r>
              <a:rPr lang="en-IE"/>
              <a: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P(Pos|F</a:t>
            </a:r>
            <a:r>
              <a:rPr baseline="-25000" lang="en-IE"/>
              <a:t>1</a:t>
            </a:r>
            <a:r>
              <a:rPr lang="en-IE"/>
              <a:t>∩F</a:t>
            </a:r>
            <a:r>
              <a:rPr baseline="-25000" lang="en-IE"/>
              <a:t>2</a:t>
            </a:r>
            <a:r>
              <a:rPr lang="en-IE"/>
              <a:t>∩F</a:t>
            </a:r>
            <a:r>
              <a:rPr baseline="-25000" lang="en-IE"/>
              <a:t>3</a:t>
            </a:r>
            <a:r>
              <a:rPr lang="en-IE"/>
              <a:t>) &gt; P(Neg|F</a:t>
            </a:r>
            <a:r>
              <a:rPr baseline="-25000" lang="en-IE"/>
              <a:t>1</a:t>
            </a:r>
            <a:r>
              <a:rPr lang="en-IE"/>
              <a:t>∩F</a:t>
            </a:r>
            <a:r>
              <a:rPr baseline="-25000" lang="en-IE"/>
              <a:t>2</a:t>
            </a:r>
            <a:r>
              <a:rPr lang="en-IE"/>
              <a:t>∩F</a:t>
            </a:r>
            <a:r>
              <a:rPr baseline="-25000" lang="en-IE"/>
              <a:t>3</a:t>
            </a:r>
            <a:r>
              <a:rPr lang="en-IE"/>
              <a:t>)</a:t>
            </a:r>
            <a:endParaRPr/>
          </a:p>
          <a:p>
            <a:pPr indent="0" lvl="0" marL="0" rtl="0" algn="l">
              <a:spcBef>
                <a:spcPts val="1000"/>
              </a:spcBef>
              <a:spcAft>
                <a:spcPts val="0"/>
              </a:spcAft>
              <a:buNone/>
            </a:pPr>
            <a:r>
              <a:rPr lang="en-IE" sz="2200"/>
              <a:t>⇒ P(F</a:t>
            </a:r>
            <a:r>
              <a:rPr baseline="-25000" lang="en-IE" sz="2200"/>
              <a:t>1</a:t>
            </a:r>
            <a:r>
              <a:rPr lang="en-IE" sz="2200"/>
              <a:t>∩F</a:t>
            </a:r>
            <a:r>
              <a:rPr baseline="-25000" lang="en-IE" sz="2200"/>
              <a:t>2</a:t>
            </a:r>
            <a:r>
              <a:rPr lang="en-IE" sz="2200"/>
              <a:t>∩F</a:t>
            </a:r>
            <a:r>
              <a:rPr baseline="-25000" lang="en-IE" sz="2200"/>
              <a:t>3</a:t>
            </a:r>
            <a:r>
              <a:rPr lang="en-IE" sz="2200"/>
              <a:t>|Pos)✕ P(Pos) ÷ P(F</a:t>
            </a:r>
            <a:r>
              <a:rPr baseline="-25000" lang="en-IE" sz="2200"/>
              <a:t>1</a:t>
            </a:r>
            <a:r>
              <a:rPr lang="en-IE" sz="2200"/>
              <a:t>∩F</a:t>
            </a:r>
            <a:r>
              <a:rPr baseline="-25000" lang="en-IE" sz="2200"/>
              <a:t>2</a:t>
            </a:r>
            <a:r>
              <a:rPr lang="en-IE" sz="2200"/>
              <a:t>∩F</a:t>
            </a:r>
            <a:r>
              <a:rPr baseline="-25000" lang="en-IE" sz="2200"/>
              <a:t>3</a:t>
            </a:r>
            <a:r>
              <a:rPr lang="en-IE" sz="2200"/>
              <a:t>) &gt; P(F</a:t>
            </a:r>
            <a:r>
              <a:rPr baseline="-25000" lang="en-IE" sz="2200"/>
              <a:t>1</a:t>
            </a:r>
            <a:r>
              <a:rPr lang="en-IE" sz="2200"/>
              <a:t>∩F</a:t>
            </a:r>
            <a:r>
              <a:rPr baseline="-25000" lang="en-IE" sz="2200"/>
              <a:t>2</a:t>
            </a:r>
            <a:r>
              <a:rPr lang="en-IE" sz="2200"/>
              <a:t>∩F</a:t>
            </a:r>
            <a:r>
              <a:rPr baseline="-25000" lang="en-IE" sz="2200"/>
              <a:t>3</a:t>
            </a:r>
            <a:r>
              <a:rPr lang="en-IE" sz="2200"/>
              <a:t>|Neg)✕ P(Neg) ÷ P(F</a:t>
            </a:r>
            <a:r>
              <a:rPr baseline="-25000" lang="en-IE" sz="2200"/>
              <a:t>1</a:t>
            </a:r>
            <a:r>
              <a:rPr lang="en-IE" sz="2200"/>
              <a:t>∩F</a:t>
            </a:r>
            <a:r>
              <a:rPr baseline="-25000" lang="en-IE" sz="2200"/>
              <a:t>2</a:t>
            </a:r>
            <a:r>
              <a:rPr lang="en-IE" sz="2200"/>
              <a:t>∩F</a:t>
            </a:r>
            <a:r>
              <a:rPr baseline="-25000" lang="en-IE" sz="2200"/>
              <a:t>3</a:t>
            </a:r>
            <a:r>
              <a:rPr lang="en-IE" sz="2200"/>
              <a:t>)</a:t>
            </a:r>
            <a:endParaRPr sz="2200"/>
          </a:p>
          <a:p>
            <a:pPr indent="0" lvl="0" marL="0" rtl="0" algn="l">
              <a:spcBef>
                <a:spcPts val="1000"/>
              </a:spcBef>
              <a:spcAft>
                <a:spcPts val="0"/>
              </a:spcAft>
              <a:buClr>
                <a:schemeClr val="dk1"/>
              </a:buClr>
              <a:buSzPts val="1100"/>
              <a:buFont typeface="Arial"/>
              <a:buNone/>
            </a:pPr>
            <a:r>
              <a:rPr lang="en-IE"/>
              <a:t>⇒ P(F</a:t>
            </a:r>
            <a:r>
              <a:rPr baseline="-25000" lang="en-IE"/>
              <a:t>1</a:t>
            </a:r>
            <a:r>
              <a:rPr lang="en-IE"/>
              <a:t>∩F</a:t>
            </a:r>
            <a:r>
              <a:rPr baseline="-25000" lang="en-IE"/>
              <a:t>2</a:t>
            </a:r>
            <a:r>
              <a:rPr lang="en-IE"/>
              <a:t>∩F</a:t>
            </a:r>
            <a:r>
              <a:rPr baseline="-25000" lang="en-IE"/>
              <a:t>3</a:t>
            </a:r>
            <a:r>
              <a:rPr lang="en-IE"/>
              <a:t>|Pos)✕ P(Pos) &gt; P(F</a:t>
            </a:r>
            <a:r>
              <a:rPr baseline="-25000" lang="en-IE"/>
              <a:t>1</a:t>
            </a:r>
            <a:r>
              <a:rPr lang="en-IE"/>
              <a:t>∩F</a:t>
            </a:r>
            <a:r>
              <a:rPr baseline="-25000" lang="en-IE"/>
              <a:t>2</a:t>
            </a:r>
            <a:r>
              <a:rPr lang="en-IE"/>
              <a:t>∩F</a:t>
            </a:r>
            <a:r>
              <a:rPr baseline="-25000" lang="en-IE"/>
              <a:t>3</a:t>
            </a:r>
            <a:r>
              <a:rPr lang="en-IE"/>
              <a:t>|Neg)✕ P(Neg)</a:t>
            </a:r>
            <a:endParaRPr/>
          </a:p>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animEffect filter="fade" transition="in">
                                      <p:cBhvr>
                                        <p:cTn dur="1000"/>
                                        <p:tgtEl>
                                          <p:spTgt spid="4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animEffect filter="fade" transition="in">
                                      <p:cBhvr>
                                        <p:cTn dur="1000"/>
                                        <p:tgtEl>
                                          <p:spTgt spid="4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animEffect filter="fade" transition="in">
                                      <p:cBhvr>
                                        <p:cTn dur="1000"/>
                                        <p:tgtEl>
                                          <p:spTgt spid="4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animEffect filter="fade" transition="in">
                                      <p:cBhvr>
                                        <p:cTn dur="1000"/>
                                        <p:tgtEl>
                                          <p:spTgt spid="4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7" st="7"/>
                                            </p:txEl>
                                          </p:spTgt>
                                        </p:tgtEl>
                                        <p:attrNameLst>
                                          <p:attrName>style.visibility</p:attrName>
                                        </p:attrNameLst>
                                      </p:cBhvr>
                                      <p:to>
                                        <p:strVal val="visible"/>
                                      </p:to>
                                    </p:set>
                                    <p:animEffect filter="fade" transition="in">
                                      <p:cBhvr>
                                        <p:cTn dur="1000"/>
                                        <p:tgtEl>
                                          <p:spTgt spid="44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Independence</a:t>
            </a:r>
            <a:endParaRPr/>
          </a:p>
        </p:txBody>
      </p:sp>
      <p:sp>
        <p:nvSpPr>
          <p:cNvPr id="453" name="Google Shape;453;p37"/>
          <p:cNvSpPr txBox="1"/>
          <p:nvPr>
            <p:ph idx="1" type="body"/>
          </p:nvPr>
        </p:nvSpPr>
        <p:spPr>
          <a:xfrm>
            <a:off x="838200" y="1825625"/>
            <a:ext cx="10515600" cy="810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Two events are independent if P(A∩B)=P(A)P(B)</a:t>
            </a:r>
            <a:endParaRPr/>
          </a:p>
        </p:txBody>
      </p:sp>
      <p:pic>
        <p:nvPicPr>
          <p:cNvPr id="454" name="Google Shape;454;p37"/>
          <p:cNvPicPr preferRelativeResize="0"/>
          <p:nvPr/>
        </p:nvPicPr>
        <p:blipFill>
          <a:blip r:embed="rId3">
            <a:alphaModFix/>
          </a:blip>
          <a:stretch>
            <a:fillRect/>
          </a:stretch>
        </p:blipFill>
        <p:spPr>
          <a:xfrm>
            <a:off x="1217577" y="2874652"/>
            <a:ext cx="3921475" cy="2146125"/>
          </a:xfrm>
          <a:prstGeom prst="rect">
            <a:avLst/>
          </a:prstGeom>
          <a:noFill/>
          <a:ln>
            <a:noFill/>
          </a:ln>
        </p:spPr>
      </p:pic>
      <p:pic>
        <p:nvPicPr>
          <p:cNvPr id="455" name="Google Shape;455;p37"/>
          <p:cNvPicPr preferRelativeResize="0"/>
          <p:nvPr/>
        </p:nvPicPr>
        <p:blipFill>
          <a:blip r:embed="rId4">
            <a:alphaModFix/>
          </a:blip>
          <a:stretch>
            <a:fillRect/>
          </a:stretch>
        </p:blipFill>
        <p:spPr>
          <a:xfrm>
            <a:off x="7002755" y="2403905"/>
            <a:ext cx="3534350" cy="3087625"/>
          </a:xfrm>
          <a:prstGeom prst="rect">
            <a:avLst/>
          </a:prstGeom>
          <a:noFill/>
          <a:ln>
            <a:noFill/>
          </a:ln>
        </p:spPr>
      </p:pic>
      <p:sp>
        <p:nvSpPr>
          <p:cNvPr id="456" name="Google Shape;456;p37"/>
          <p:cNvSpPr txBox="1"/>
          <p:nvPr/>
        </p:nvSpPr>
        <p:spPr>
          <a:xfrm>
            <a:off x="3608975" y="1982125"/>
            <a:ext cx="53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aramond"/>
              <a:ea typeface="Garamond"/>
              <a:cs typeface="Garamond"/>
              <a:sym typeface="Garamond"/>
            </a:endParaRPr>
          </a:p>
        </p:txBody>
      </p:sp>
      <p:sp>
        <p:nvSpPr>
          <p:cNvPr id="457" name="Google Shape;457;p37"/>
          <p:cNvSpPr txBox="1"/>
          <p:nvPr>
            <p:ph idx="1" type="body"/>
          </p:nvPr>
        </p:nvSpPr>
        <p:spPr>
          <a:xfrm>
            <a:off x="994913" y="5290625"/>
            <a:ext cx="4366800" cy="7428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Not Independent</a:t>
            </a:r>
            <a:endParaRPr/>
          </a:p>
        </p:txBody>
      </p:sp>
      <p:sp>
        <p:nvSpPr>
          <p:cNvPr id="458" name="Google Shape;458;p37"/>
          <p:cNvSpPr txBox="1"/>
          <p:nvPr>
            <p:ph idx="1" type="body"/>
          </p:nvPr>
        </p:nvSpPr>
        <p:spPr>
          <a:xfrm>
            <a:off x="6586525" y="5290625"/>
            <a:ext cx="4366800" cy="7428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Independent</a:t>
            </a:r>
            <a:endParaRPr/>
          </a:p>
        </p:txBody>
      </p:sp>
      <p:sp>
        <p:nvSpPr>
          <p:cNvPr id="459" name="Google Shape;459;p37"/>
          <p:cNvSpPr txBox="1"/>
          <p:nvPr>
            <p:ph idx="1" type="body"/>
          </p:nvPr>
        </p:nvSpPr>
        <p:spPr>
          <a:xfrm>
            <a:off x="9777091" y="2497875"/>
            <a:ext cx="1320900" cy="7428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N=30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Naïve Bayes</a:t>
            </a:r>
            <a:endParaRPr/>
          </a:p>
        </p:txBody>
      </p:sp>
      <p:sp>
        <p:nvSpPr>
          <p:cNvPr id="466" name="Google Shape;466;p3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a:t>
            </a:r>
            <a:r>
              <a:rPr b="1" lang="en-IE"/>
              <a:t>assume</a:t>
            </a:r>
            <a:r>
              <a:rPr lang="en-IE"/>
              <a:t> that:</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IE"/>
              <a:t>P(F</a:t>
            </a:r>
            <a:r>
              <a:rPr baseline="-25000" lang="en-IE"/>
              <a:t>1</a:t>
            </a:r>
            <a:r>
              <a:rPr lang="en-IE"/>
              <a:t>∩F</a:t>
            </a:r>
            <a:r>
              <a:rPr baseline="-25000" lang="en-IE"/>
              <a:t>2</a:t>
            </a:r>
            <a:r>
              <a:rPr lang="en-IE"/>
              <a:t>∩F</a:t>
            </a:r>
            <a:r>
              <a:rPr baseline="-25000" lang="en-IE"/>
              <a:t>3</a:t>
            </a:r>
            <a:r>
              <a:rPr lang="en-IE"/>
              <a:t>|Pos) = P(F</a:t>
            </a:r>
            <a:r>
              <a:rPr baseline="-25000" lang="en-IE"/>
              <a:t>1</a:t>
            </a:r>
            <a:r>
              <a:rPr lang="en-IE"/>
              <a:t>|Pos)P(F</a:t>
            </a:r>
            <a:r>
              <a:rPr baseline="-25000" lang="en-IE"/>
              <a:t>2</a:t>
            </a:r>
            <a:r>
              <a:rPr lang="en-IE"/>
              <a:t>|Pos)P(F</a:t>
            </a:r>
            <a:r>
              <a:rPr baseline="-25000" lang="en-IE"/>
              <a:t>3</a:t>
            </a:r>
            <a:r>
              <a:rPr lang="en-IE"/>
              <a:t>|Pos)</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IE"/>
              <a:t>Hence we wish to calculate</a:t>
            </a:r>
            <a:endParaRPr/>
          </a:p>
        </p:txBody>
      </p:sp>
      <p:pic>
        <p:nvPicPr>
          <p:cNvPr id="467" name="Google Shape;467;p38"/>
          <p:cNvPicPr preferRelativeResize="0"/>
          <p:nvPr/>
        </p:nvPicPr>
        <p:blipFill>
          <a:blip r:embed="rId3">
            <a:alphaModFix/>
          </a:blip>
          <a:stretch>
            <a:fillRect/>
          </a:stretch>
        </p:blipFill>
        <p:spPr>
          <a:xfrm>
            <a:off x="1956125" y="4772200"/>
            <a:ext cx="8279742" cy="91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1000"/>
                                        <p:tgtEl>
                                          <p:spTgt spid="4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Effect filter="fade" transition="in">
                                      <p:cBhvr>
                                        <p:cTn dur="1000"/>
                                        <p:tgtEl>
                                          <p:spTgt spid="4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type="ctrTitle"/>
          </p:nvPr>
        </p:nvSpPr>
        <p:spPr>
          <a:xfrm>
            <a:off x="6779675" y="731124"/>
            <a:ext cx="5162100" cy="52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Learning and Evaluating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Learning Bayesian Models</a:t>
            </a:r>
            <a:endParaRPr/>
          </a:p>
        </p:txBody>
      </p:sp>
      <p:sp>
        <p:nvSpPr>
          <p:cNvPr id="480" name="Google Shape;480;p40"/>
          <p:cNvSpPr txBox="1"/>
          <p:nvPr>
            <p:ph idx="1" type="body"/>
          </p:nvPr>
        </p:nvSpPr>
        <p:spPr>
          <a:xfrm>
            <a:off x="838200" y="1825625"/>
            <a:ext cx="10515600" cy="951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Bayesian models can be learned simply through counting</a:t>
            </a:r>
            <a:endParaRPr/>
          </a:p>
        </p:txBody>
      </p:sp>
      <p:pic>
        <p:nvPicPr>
          <p:cNvPr id="481" name="Google Shape;481;p40"/>
          <p:cNvPicPr preferRelativeResize="0"/>
          <p:nvPr/>
        </p:nvPicPr>
        <p:blipFill>
          <a:blip r:embed="rId3">
            <a:alphaModFix/>
          </a:blip>
          <a:stretch>
            <a:fillRect/>
          </a:stretch>
        </p:blipFill>
        <p:spPr>
          <a:xfrm>
            <a:off x="4410775" y="2776925"/>
            <a:ext cx="3295650" cy="981075"/>
          </a:xfrm>
          <a:prstGeom prst="rect">
            <a:avLst/>
          </a:prstGeom>
          <a:noFill/>
          <a:ln>
            <a:noFill/>
          </a:ln>
        </p:spPr>
      </p:pic>
      <p:sp>
        <p:nvSpPr>
          <p:cNvPr id="482" name="Google Shape;482;p40"/>
          <p:cNvSpPr txBox="1"/>
          <p:nvPr/>
        </p:nvSpPr>
        <p:spPr>
          <a:xfrm>
            <a:off x="9424475" y="2328075"/>
            <a:ext cx="176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900">
                <a:latin typeface="Calibri"/>
                <a:ea typeface="Calibri"/>
                <a:cs typeface="Calibri"/>
                <a:sym typeface="Calibri"/>
              </a:rPr>
              <a:t>How often do we see A?</a:t>
            </a:r>
            <a:endParaRPr sz="1900">
              <a:latin typeface="Calibri"/>
              <a:ea typeface="Calibri"/>
              <a:cs typeface="Calibri"/>
              <a:sym typeface="Calibri"/>
            </a:endParaRPr>
          </a:p>
        </p:txBody>
      </p:sp>
      <p:sp>
        <p:nvSpPr>
          <p:cNvPr id="483" name="Google Shape;483;p40"/>
          <p:cNvSpPr txBox="1"/>
          <p:nvPr/>
        </p:nvSpPr>
        <p:spPr>
          <a:xfrm>
            <a:off x="9511425" y="3429000"/>
            <a:ext cx="1761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900">
                <a:latin typeface="Calibri"/>
                <a:ea typeface="Calibri"/>
                <a:cs typeface="Calibri"/>
                <a:sym typeface="Calibri"/>
              </a:rPr>
              <a:t>Number of times A </a:t>
            </a:r>
            <a:r>
              <a:rPr lang="en-IE" sz="1900">
                <a:latin typeface="Calibri"/>
                <a:ea typeface="Calibri"/>
                <a:cs typeface="Calibri"/>
                <a:sym typeface="Calibri"/>
              </a:rPr>
              <a:t>could occur</a:t>
            </a:r>
            <a:endParaRPr sz="1900">
              <a:latin typeface="Calibri"/>
              <a:ea typeface="Calibri"/>
              <a:cs typeface="Calibri"/>
              <a:sym typeface="Calibri"/>
            </a:endParaRPr>
          </a:p>
        </p:txBody>
      </p:sp>
      <p:cxnSp>
        <p:nvCxnSpPr>
          <p:cNvPr id="484" name="Google Shape;484;p40"/>
          <p:cNvCxnSpPr>
            <a:stCxn id="482" idx="1"/>
          </p:cNvCxnSpPr>
          <p:nvPr/>
        </p:nvCxnSpPr>
        <p:spPr>
          <a:xfrm flipH="1">
            <a:off x="7909775" y="2712825"/>
            <a:ext cx="1514700" cy="232200"/>
          </a:xfrm>
          <a:prstGeom prst="straightConnector1">
            <a:avLst/>
          </a:prstGeom>
          <a:noFill/>
          <a:ln cap="flat" cmpd="sng" w="38100">
            <a:solidFill>
              <a:schemeClr val="dk2"/>
            </a:solidFill>
            <a:prstDash val="solid"/>
            <a:round/>
            <a:headEnd len="med" w="med" type="none"/>
            <a:tailEnd len="med" w="med" type="triangle"/>
          </a:ln>
        </p:spPr>
      </p:cxnSp>
      <p:cxnSp>
        <p:nvCxnSpPr>
          <p:cNvPr id="485" name="Google Shape;485;p40"/>
          <p:cNvCxnSpPr>
            <a:stCxn id="483" idx="1"/>
          </p:cNvCxnSpPr>
          <p:nvPr/>
        </p:nvCxnSpPr>
        <p:spPr>
          <a:xfrm rot="10800000">
            <a:off x="7851525" y="3545100"/>
            <a:ext cx="1659900" cy="414900"/>
          </a:xfrm>
          <a:prstGeom prst="straightConnector1">
            <a:avLst/>
          </a:prstGeom>
          <a:noFill/>
          <a:ln cap="flat" cmpd="sng" w="38100">
            <a:solidFill>
              <a:schemeClr val="dk2"/>
            </a:solidFill>
            <a:prstDash val="solid"/>
            <a:round/>
            <a:headEnd len="med" w="med" type="none"/>
            <a:tailEnd len="med" w="med" type="triangle"/>
          </a:ln>
        </p:spPr>
      </p:cxnSp>
      <p:pic>
        <p:nvPicPr>
          <p:cNvPr id="486" name="Google Shape;486;p40"/>
          <p:cNvPicPr preferRelativeResize="0"/>
          <p:nvPr/>
        </p:nvPicPr>
        <p:blipFill>
          <a:blip r:embed="rId4">
            <a:alphaModFix/>
          </a:blip>
          <a:stretch>
            <a:fillRect/>
          </a:stretch>
        </p:blipFill>
        <p:spPr>
          <a:xfrm>
            <a:off x="4151400" y="4560075"/>
            <a:ext cx="4629150" cy="108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Evaluation</a:t>
            </a:r>
            <a:endParaRPr/>
          </a:p>
        </p:txBody>
      </p:sp>
      <p:sp>
        <p:nvSpPr>
          <p:cNvPr id="493" name="Google Shape;493;p4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You are in a zombie apocalypse</a:t>
            </a:r>
            <a:endParaRPr/>
          </a:p>
          <a:p>
            <a:pPr indent="-406400" lvl="0" marL="457200" rtl="0" algn="l">
              <a:spcBef>
                <a:spcPts val="1000"/>
              </a:spcBef>
              <a:spcAft>
                <a:spcPts val="0"/>
              </a:spcAft>
              <a:buSzPts val="2800"/>
              <a:buChar char="•"/>
            </a:pPr>
            <a:r>
              <a:rPr lang="en-IE"/>
              <a:t>10% of your group (N=100) are infected</a:t>
            </a:r>
            <a:endParaRPr/>
          </a:p>
          <a:p>
            <a:pPr indent="-406400" lvl="0" marL="457200" rtl="0" algn="l">
              <a:spcBef>
                <a:spcPts val="0"/>
              </a:spcBef>
              <a:spcAft>
                <a:spcPts val="0"/>
              </a:spcAft>
              <a:buSzPts val="2800"/>
              <a:buChar char="•"/>
            </a:pPr>
            <a:r>
              <a:rPr lang="en-IE"/>
              <a:t>Your test for being a zombie is 90% effective</a:t>
            </a:r>
            <a:endParaRPr/>
          </a:p>
          <a:p>
            <a:pPr indent="0" lvl="0" marL="0" rtl="0" algn="l">
              <a:spcBef>
                <a:spcPts val="1000"/>
              </a:spcBef>
              <a:spcAft>
                <a:spcPts val="0"/>
              </a:spcAft>
              <a:buNone/>
            </a:pPr>
            <a:r>
              <a:rPr lang="en-IE"/>
              <a:t>If you kill everyone who tests positive</a:t>
            </a:r>
            <a:endParaRPr/>
          </a:p>
          <a:p>
            <a:pPr indent="-406400" lvl="0" marL="457200" rtl="0" algn="l">
              <a:spcBef>
                <a:spcPts val="1000"/>
              </a:spcBef>
              <a:spcAft>
                <a:spcPts val="0"/>
              </a:spcAft>
              <a:buSzPts val="2800"/>
              <a:buChar char="•"/>
            </a:pPr>
            <a:r>
              <a:rPr lang="en-IE"/>
              <a:t>How many zombies do you miss?</a:t>
            </a:r>
            <a:endParaRPr/>
          </a:p>
          <a:p>
            <a:pPr indent="-406400" lvl="0" marL="457200" rtl="0" algn="l">
              <a:spcBef>
                <a:spcPts val="0"/>
              </a:spcBef>
              <a:spcAft>
                <a:spcPts val="0"/>
              </a:spcAft>
              <a:buSzPts val="2800"/>
              <a:buChar char="•"/>
            </a:pPr>
            <a:r>
              <a:rPr lang="en-IE"/>
              <a:t>How many non-zombies do you kill?</a:t>
            </a:r>
            <a:endParaRPr/>
          </a:p>
        </p:txBody>
      </p:sp>
      <p:pic>
        <p:nvPicPr>
          <p:cNvPr id="494" name="Google Shape;494;p41"/>
          <p:cNvPicPr preferRelativeResize="0"/>
          <p:nvPr/>
        </p:nvPicPr>
        <p:blipFill>
          <a:blip r:embed="rId3">
            <a:alphaModFix/>
          </a:blip>
          <a:stretch>
            <a:fillRect/>
          </a:stretch>
        </p:blipFill>
        <p:spPr>
          <a:xfrm>
            <a:off x="8384998" y="365125"/>
            <a:ext cx="3152525" cy="5373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1000"/>
                                        <p:tgtEl>
                                          <p:spTgt spid="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1000"/>
                                        <p:tgtEl>
                                          <p:spTgt spid="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1000"/>
                                        <p:tgtEl>
                                          <p:spTgt spid="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1000"/>
                                        <p:tgtEl>
                                          <p:spTgt spid="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1000"/>
                                        <p:tgtEl>
                                          <p:spTgt spid="4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5" st="5"/>
                                            </p:txEl>
                                          </p:spTgt>
                                        </p:tgtEl>
                                        <p:attrNameLst>
                                          <p:attrName>style.visibility</p:attrName>
                                        </p:attrNameLst>
                                      </p:cBhvr>
                                      <p:to>
                                        <p:strVal val="visible"/>
                                      </p:to>
                                    </p:set>
                                    <p:animEffect filter="fade" transition="in">
                                      <p:cBhvr>
                                        <p:cTn dur="1000"/>
                                        <p:tgtEl>
                                          <p:spTgt spid="4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Precision, Recall</a:t>
            </a:r>
            <a:endParaRPr/>
          </a:p>
        </p:txBody>
      </p:sp>
      <p:graphicFrame>
        <p:nvGraphicFramePr>
          <p:cNvPr id="501" name="Google Shape;501;p42"/>
          <p:cNvGraphicFramePr/>
          <p:nvPr/>
        </p:nvGraphicFramePr>
        <p:xfrm>
          <a:off x="6566975" y="2401405"/>
          <a:ext cx="3000000" cy="3000000"/>
        </p:xfrm>
        <a:graphic>
          <a:graphicData uri="http://schemas.openxmlformats.org/drawingml/2006/table">
            <a:tbl>
              <a:tblPr>
                <a:noFill/>
                <a:tableStyleId>{38BD3504-EB60-4DD8-A66D-1096A5CB353D}</a:tableStyleId>
              </a:tblPr>
              <a:tblGrid>
                <a:gridCol w="1735150"/>
                <a:gridCol w="1735150"/>
                <a:gridCol w="1735150"/>
              </a:tblGrid>
              <a:tr h="785100">
                <a:tc>
                  <a:txBody>
                    <a:bodyPr/>
                    <a:lstStyle/>
                    <a:p>
                      <a:pPr indent="0" lvl="0" marL="0" rtl="0" algn="l">
                        <a:spcBef>
                          <a:spcPts val="0"/>
                        </a:spcBef>
                        <a:spcAft>
                          <a:spcPts val="0"/>
                        </a:spcAft>
                        <a:buNone/>
                      </a:pPr>
                      <a:r>
                        <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IE" sz="2500">
                          <a:latin typeface="Calibri"/>
                          <a:ea typeface="Calibri"/>
                          <a:cs typeface="Calibri"/>
                          <a:sym typeface="Calibri"/>
                        </a:rPr>
                        <a:t>Positive Test</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en-IE" sz="2500">
                          <a:latin typeface="Calibri"/>
                          <a:ea typeface="Calibri"/>
                          <a:cs typeface="Calibri"/>
                          <a:sym typeface="Calibri"/>
                        </a:rPr>
                        <a:t>Negative Test</a:t>
                      </a:r>
                      <a:endParaRPr b="1" sz="2500">
                        <a:latin typeface="Calibri"/>
                        <a:ea typeface="Calibri"/>
                        <a:cs typeface="Calibri"/>
                        <a:sym typeface="Calibri"/>
                      </a:endParaRPr>
                    </a:p>
                  </a:txBody>
                  <a:tcPr marT="91425" marB="91425" marR="91425" marL="91425"/>
                </a:tc>
              </a:tr>
              <a:tr h="785100">
                <a:tc>
                  <a:txBody>
                    <a:bodyPr/>
                    <a:lstStyle/>
                    <a:p>
                      <a:pPr indent="0" lvl="0" marL="0" rtl="0" algn="l">
                        <a:spcBef>
                          <a:spcPts val="0"/>
                        </a:spcBef>
                        <a:spcAft>
                          <a:spcPts val="0"/>
                        </a:spcAft>
                        <a:buNone/>
                      </a:pPr>
                      <a:r>
                        <a:rPr b="1" lang="en-IE" sz="2500">
                          <a:latin typeface="Calibri"/>
                          <a:ea typeface="Calibri"/>
                          <a:cs typeface="Calibri"/>
                          <a:sym typeface="Calibri"/>
                        </a:rPr>
                        <a:t>Zombie</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1</a:t>
                      </a:r>
                      <a:endParaRPr sz="2500">
                        <a:latin typeface="Calibri"/>
                        <a:ea typeface="Calibri"/>
                        <a:cs typeface="Calibri"/>
                        <a:sym typeface="Calibri"/>
                      </a:endParaRPr>
                    </a:p>
                  </a:txBody>
                  <a:tcPr marT="91425" marB="91425" marR="91425" marL="91425"/>
                </a:tc>
              </a:tr>
              <a:tr h="785100">
                <a:tc>
                  <a:txBody>
                    <a:bodyPr/>
                    <a:lstStyle/>
                    <a:p>
                      <a:pPr indent="0" lvl="0" marL="0" rtl="0" algn="l">
                        <a:spcBef>
                          <a:spcPts val="0"/>
                        </a:spcBef>
                        <a:spcAft>
                          <a:spcPts val="0"/>
                        </a:spcAft>
                        <a:buNone/>
                      </a:pPr>
                      <a:r>
                        <a:rPr b="1" lang="en-IE" sz="2500">
                          <a:latin typeface="Calibri"/>
                          <a:ea typeface="Calibri"/>
                          <a:cs typeface="Calibri"/>
                          <a:sym typeface="Calibri"/>
                        </a:rPr>
                        <a:t>Citizen</a:t>
                      </a:r>
                      <a:endParaRPr b="1"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9</a:t>
                      </a:r>
                      <a:endParaRPr sz="2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IE" sz="2500">
                          <a:latin typeface="Calibri"/>
                          <a:ea typeface="Calibri"/>
                          <a:cs typeface="Calibri"/>
                          <a:sym typeface="Calibri"/>
                        </a:rPr>
                        <a:t>81</a:t>
                      </a:r>
                      <a:endParaRPr sz="2500">
                        <a:latin typeface="Calibri"/>
                        <a:ea typeface="Calibri"/>
                        <a:cs typeface="Calibri"/>
                        <a:sym typeface="Calibri"/>
                      </a:endParaRPr>
                    </a:p>
                  </a:txBody>
                  <a:tcPr marT="91425" marB="91425" marR="91425" marL="91425"/>
                </a:tc>
              </a:tr>
            </a:tbl>
          </a:graphicData>
        </a:graphic>
      </p:graphicFrame>
      <p:pic>
        <p:nvPicPr>
          <p:cNvPr id="502" name="Google Shape;502;p42"/>
          <p:cNvPicPr preferRelativeResize="0"/>
          <p:nvPr/>
        </p:nvPicPr>
        <p:blipFill>
          <a:blip r:embed="rId3">
            <a:alphaModFix/>
          </a:blip>
          <a:stretch>
            <a:fillRect/>
          </a:stretch>
        </p:blipFill>
        <p:spPr>
          <a:xfrm>
            <a:off x="1237000" y="2401400"/>
            <a:ext cx="4171950" cy="981075"/>
          </a:xfrm>
          <a:prstGeom prst="rect">
            <a:avLst/>
          </a:prstGeom>
          <a:noFill/>
          <a:ln>
            <a:noFill/>
          </a:ln>
        </p:spPr>
      </p:pic>
      <p:pic>
        <p:nvPicPr>
          <p:cNvPr id="503" name="Google Shape;503;p42"/>
          <p:cNvPicPr preferRelativeResize="0"/>
          <p:nvPr/>
        </p:nvPicPr>
        <p:blipFill>
          <a:blip r:embed="rId4">
            <a:alphaModFix/>
          </a:blip>
          <a:stretch>
            <a:fillRect/>
          </a:stretch>
        </p:blipFill>
        <p:spPr>
          <a:xfrm>
            <a:off x="1713800" y="4093055"/>
            <a:ext cx="3619500" cy="981075"/>
          </a:xfrm>
          <a:prstGeom prst="rect">
            <a:avLst/>
          </a:prstGeom>
          <a:noFill/>
          <a:ln>
            <a:noFill/>
          </a:ln>
        </p:spPr>
      </p:pic>
      <p:sp>
        <p:nvSpPr>
          <p:cNvPr id="504" name="Google Shape;504;p42"/>
          <p:cNvSpPr txBox="1"/>
          <p:nvPr/>
        </p:nvSpPr>
        <p:spPr>
          <a:xfrm>
            <a:off x="6180125" y="143050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True Positive</a:t>
            </a:r>
            <a:endParaRPr i="1" sz="2000">
              <a:latin typeface="Calibri"/>
              <a:ea typeface="Calibri"/>
              <a:cs typeface="Calibri"/>
              <a:sym typeface="Calibri"/>
            </a:endParaRPr>
          </a:p>
        </p:txBody>
      </p:sp>
      <p:sp>
        <p:nvSpPr>
          <p:cNvPr id="505" name="Google Shape;505;p42"/>
          <p:cNvSpPr txBox="1"/>
          <p:nvPr/>
        </p:nvSpPr>
        <p:spPr>
          <a:xfrm>
            <a:off x="10147200" y="5627025"/>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True Negative</a:t>
            </a:r>
            <a:endParaRPr i="1" sz="2000">
              <a:latin typeface="Calibri"/>
              <a:ea typeface="Calibri"/>
              <a:cs typeface="Calibri"/>
              <a:sym typeface="Calibri"/>
            </a:endParaRPr>
          </a:p>
        </p:txBody>
      </p:sp>
      <p:sp>
        <p:nvSpPr>
          <p:cNvPr id="506" name="Google Shape;506;p42"/>
          <p:cNvSpPr txBox="1"/>
          <p:nvPr/>
        </p:nvSpPr>
        <p:spPr>
          <a:xfrm>
            <a:off x="6566975" y="548960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False Positive</a:t>
            </a:r>
            <a:endParaRPr i="1" sz="2000">
              <a:latin typeface="Calibri"/>
              <a:ea typeface="Calibri"/>
              <a:cs typeface="Calibri"/>
              <a:sym typeface="Calibri"/>
            </a:endParaRPr>
          </a:p>
        </p:txBody>
      </p:sp>
      <p:sp>
        <p:nvSpPr>
          <p:cNvPr id="507" name="Google Shape;507;p42"/>
          <p:cNvSpPr txBox="1"/>
          <p:nvPr/>
        </p:nvSpPr>
        <p:spPr>
          <a:xfrm>
            <a:off x="10147200" y="1430500"/>
            <a:ext cx="19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2000">
                <a:latin typeface="Calibri"/>
                <a:ea typeface="Calibri"/>
                <a:cs typeface="Calibri"/>
                <a:sym typeface="Calibri"/>
              </a:rPr>
              <a:t>False Negative</a:t>
            </a:r>
            <a:endParaRPr i="1" sz="2000">
              <a:latin typeface="Calibri"/>
              <a:ea typeface="Calibri"/>
              <a:cs typeface="Calibri"/>
              <a:sym typeface="Calibri"/>
            </a:endParaRPr>
          </a:p>
        </p:txBody>
      </p:sp>
      <p:cxnSp>
        <p:nvCxnSpPr>
          <p:cNvPr id="508" name="Google Shape;508;p42"/>
          <p:cNvCxnSpPr>
            <a:stCxn id="504" idx="2"/>
          </p:cNvCxnSpPr>
          <p:nvPr/>
        </p:nvCxnSpPr>
        <p:spPr>
          <a:xfrm>
            <a:off x="7147775" y="1923100"/>
            <a:ext cx="1257600" cy="1554900"/>
          </a:xfrm>
          <a:prstGeom prst="straightConnector1">
            <a:avLst/>
          </a:prstGeom>
          <a:noFill/>
          <a:ln cap="flat" cmpd="sng" w="28575">
            <a:solidFill>
              <a:schemeClr val="dk2"/>
            </a:solidFill>
            <a:prstDash val="solid"/>
            <a:round/>
            <a:headEnd len="med" w="med" type="none"/>
            <a:tailEnd len="med" w="med" type="triangle"/>
          </a:ln>
        </p:spPr>
      </p:cxnSp>
      <p:cxnSp>
        <p:nvCxnSpPr>
          <p:cNvPr id="509" name="Google Shape;509;p42"/>
          <p:cNvCxnSpPr>
            <a:stCxn id="507" idx="2"/>
          </p:cNvCxnSpPr>
          <p:nvPr/>
        </p:nvCxnSpPr>
        <p:spPr>
          <a:xfrm flipH="1">
            <a:off x="10509150" y="1923100"/>
            <a:ext cx="605700" cy="1601700"/>
          </a:xfrm>
          <a:prstGeom prst="straightConnector1">
            <a:avLst/>
          </a:prstGeom>
          <a:noFill/>
          <a:ln cap="flat" cmpd="sng" w="28575">
            <a:solidFill>
              <a:schemeClr val="dk2"/>
            </a:solidFill>
            <a:prstDash val="solid"/>
            <a:round/>
            <a:headEnd len="med" w="med" type="none"/>
            <a:tailEnd len="med" w="med" type="triangle"/>
          </a:ln>
        </p:spPr>
      </p:cxnSp>
      <p:cxnSp>
        <p:nvCxnSpPr>
          <p:cNvPr id="510" name="Google Shape;510;p42"/>
          <p:cNvCxnSpPr>
            <a:stCxn id="506" idx="0"/>
          </p:cNvCxnSpPr>
          <p:nvPr/>
        </p:nvCxnSpPr>
        <p:spPr>
          <a:xfrm flipH="1" rot="10800000">
            <a:off x="7534625" y="4646900"/>
            <a:ext cx="1029600" cy="842700"/>
          </a:xfrm>
          <a:prstGeom prst="straightConnector1">
            <a:avLst/>
          </a:prstGeom>
          <a:noFill/>
          <a:ln cap="flat" cmpd="sng" w="28575">
            <a:solidFill>
              <a:schemeClr val="dk2"/>
            </a:solidFill>
            <a:prstDash val="solid"/>
            <a:round/>
            <a:headEnd len="med" w="med" type="none"/>
            <a:tailEnd len="med" w="med" type="triangle"/>
          </a:ln>
        </p:spPr>
      </p:cxnSp>
      <p:cxnSp>
        <p:nvCxnSpPr>
          <p:cNvPr id="511" name="Google Shape;511;p42"/>
          <p:cNvCxnSpPr>
            <a:stCxn id="505" idx="0"/>
          </p:cNvCxnSpPr>
          <p:nvPr/>
        </p:nvCxnSpPr>
        <p:spPr>
          <a:xfrm rot="10800000">
            <a:off x="10396950" y="4646925"/>
            <a:ext cx="717900" cy="980100"/>
          </a:xfrm>
          <a:prstGeom prst="straightConnector1">
            <a:avLst/>
          </a:prstGeom>
          <a:noFill/>
          <a:ln cap="flat" cmpd="sng" w="28575">
            <a:solidFill>
              <a:schemeClr val="dk2"/>
            </a:solidFill>
            <a:prstDash val="solid"/>
            <a:round/>
            <a:headEnd len="med" w="med" type="none"/>
            <a:tailEnd len="med" w="med" type="triangle"/>
          </a:ln>
        </p:spPr>
      </p:cxnSp>
      <p:sp>
        <p:nvSpPr>
          <p:cNvPr id="512" name="Google Shape;512;p42"/>
          <p:cNvSpPr/>
          <p:nvPr/>
        </p:nvSpPr>
        <p:spPr>
          <a:xfrm>
            <a:off x="2113025" y="5581775"/>
            <a:ext cx="3422100" cy="89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Precision = 0.5</a:t>
            </a:r>
            <a:endParaRPr sz="1800">
              <a:latin typeface="Calibri"/>
              <a:ea typeface="Calibri"/>
              <a:cs typeface="Calibri"/>
              <a:sym typeface="Calibri"/>
            </a:endParaRPr>
          </a:p>
          <a:p>
            <a:pPr indent="0" lvl="0" marL="0" rtl="0" algn="ctr">
              <a:spcBef>
                <a:spcPts val="0"/>
              </a:spcBef>
              <a:spcAft>
                <a:spcPts val="0"/>
              </a:spcAft>
              <a:buNone/>
            </a:pPr>
            <a:r>
              <a:rPr lang="en-IE" sz="1800">
                <a:latin typeface="Calibri"/>
                <a:ea typeface="Calibri"/>
                <a:cs typeface="Calibri"/>
                <a:sym typeface="Calibri"/>
              </a:rPr>
              <a:t>Recall = 0.9</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Sentiment Analysis</a:t>
            </a:r>
            <a:endParaRPr/>
          </a:p>
        </p:txBody>
      </p:sp>
      <p:sp>
        <p:nvSpPr>
          <p:cNvPr id="251" name="Google Shape;251;p16"/>
          <p:cNvSpPr/>
          <p:nvPr/>
        </p:nvSpPr>
        <p:spPr>
          <a:xfrm>
            <a:off x="4867650" y="2298450"/>
            <a:ext cx="2456700" cy="2261100"/>
          </a:xfrm>
          <a:prstGeom prst="cube">
            <a:avLst>
              <a:gd fmla="val 25000" name="adj"/>
            </a:avLst>
          </a:prstGeom>
          <a:solidFill>
            <a:srgbClr val="3F3F3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rgbClr val="FFFFFF"/>
                </a:solidFill>
                <a:latin typeface="Calibri"/>
                <a:ea typeface="Calibri"/>
                <a:cs typeface="Calibri"/>
                <a:sym typeface="Calibri"/>
              </a:rPr>
              <a:t>NLP</a:t>
            </a:r>
            <a:endParaRPr b="1" sz="4000">
              <a:solidFill>
                <a:srgbClr val="FFFFFF"/>
              </a:solidFill>
              <a:latin typeface="Calibri"/>
              <a:ea typeface="Calibri"/>
              <a:cs typeface="Calibri"/>
              <a:sym typeface="Calibri"/>
            </a:endParaRPr>
          </a:p>
        </p:txBody>
      </p:sp>
      <p:sp>
        <p:nvSpPr>
          <p:cNvPr id="252" name="Google Shape;252;p16"/>
          <p:cNvSpPr/>
          <p:nvPr/>
        </p:nvSpPr>
        <p:spPr>
          <a:xfrm>
            <a:off x="3742368" y="2963488"/>
            <a:ext cx="809700" cy="1172100"/>
          </a:xfrm>
          <a:prstGeom prst="rightArrow">
            <a:avLst>
              <a:gd fmla="val 50000" name="adj1"/>
              <a:gd fmla="val 50000" name="adj2"/>
            </a:avLst>
          </a:prstGeom>
          <a:solidFill>
            <a:srgbClr val="14914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7580933" y="2963497"/>
            <a:ext cx="809700" cy="1172100"/>
          </a:xfrm>
          <a:prstGeom prst="rightArrow">
            <a:avLst>
              <a:gd fmla="val 50000" name="adj1"/>
              <a:gd fmla="val 50000" name="adj2"/>
            </a:avLst>
          </a:prstGeom>
          <a:solidFill>
            <a:srgbClr val="99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9026300" y="3140050"/>
            <a:ext cx="2084400" cy="819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a:t>
            </a:r>
            <a:endParaRPr sz="2700">
              <a:latin typeface="Calibri"/>
              <a:ea typeface="Calibri"/>
              <a:cs typeface="Calibri"/>
              <a:sym typeface="Calibri"/>
            </a:endParaRPr>
          </a:p>
        </p:txBody>
      </p:sp>
      <p:sp>
        <p:nvSpPr>
          <p:cNvPr id="255" name="Google Shape;255;p16"/>
          <p:cNvSpPr txBox="1"/>
          <p:nvPr/>
        </p:nvSpPr>
        <p:spPr>
          <a:xfrm>
            <a:off x="782475" y="2502850"/>
            <a:ext cx="27729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3100">
                <a:latin typeface="Playfair Display"/>
                <a:ea typeface="Playfair Display"/>
                <a:cs typeface="Playfair Display"/>
                <a:sym typeface="Playfair Display"/>
              </a:rPr>
              <a:t>this is the most awesome product I have ever seen</a:t>
            </a:r>
            <a:endParaRPr i="1" sz="3100">
              <a:latin typeface="Playfair Display"/>
              <a:ea typeface="Playfair Display"/>
              <a:cs typeface="Playfair Display"/>
              <a:sym typeface="Playfair Display"/>
            </a:endParaRPr>
          </a:p>
        </p:txBody>
      </p:sp>
      <p:sp>
        <p:nvSpPr>
          <p:cNvPr id="256" name="Google Shape;256;p16"/>
          <p:cNvSpPr/>
          <p:nvPr/>
        </p:nvSpPr>
        <p:spPr>
          <a:xfrm>
            <a:off x="1178050" y="3029300"/>
            <a:ext cx="2001000" cy="570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ppt_w</p:attrName>
                                        </p:attrNameLst>
                                      </p:cBhvr>
                                      <p:tavLst>
                                        <p:tav fmla="" tm="0">
                                          <p:val>
                                            <p:strVal val="0"/>
                                          </p:val>
                                        </p:tav>
                                        <p:tav fmla="" tm="100000">
                                          <p:val>
                                            <p:strVal val="#ppt_w"/>
                                          </p:val>
                                        </p:tav>
                                      </p:tavLst>
                                    </p:anim>
                                    <p:anim calcmode="lin" valueType="num">
                                      <p:cBhvr additive="base">
                                        <p:cTn dur="1000"/>
                                        <p:tgtEl>
                                          <p:spTgt spid="2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F-Measure</a:t>
            </a:r>
            <a:endParaRPr/>
          </a:p>
        </p:txBody>
      </p:sp>
      <p:sp>
        <p:nvSpPr>
          <p:cNvPr id="519" name="Google Shape;519;p4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would like to combine precision and recall</a:t>
            </a:r>
            <a:endParaRPr/>
          </a:p>
          <a:p>
            <a:pPr indent="0" lvl="0" marL="0" rtl="0" algn="l">
              <a:spcBef>
                <a:spcPts val="1000"/>
              </a:spcBef>
              <a:spcAft>
                <a:spcPts val="0"/>
              </a:spcAft>
              <a:buNone/>
            </a:pPr>
            <a:r>
              <a:rPr lang="en-IE"/>
              <a:t>We can always achieve 100% recall or 100% precision… how?</a:t>
            </a:r>
            <a:endParaRPr/>
          </a:p>
          <a:p>
            <a:pPr indent="-406400" lvl="0" marL="457200" rtl="0" algn="l">
              <a:spcBef>
                <a:spcPts val="1000"/>
              </a:spcBef>
              <a:spcAft>
                <a:spcPts val="0"/>
              </a:spcAft>
              <a:buSzPts val="2800"/>
              <a:buChar char="●"/>
            </a:pPr>
            <a:r>
              <a:rPr lang="en-IE"/>
              <a:t>Always predict true or false</a:t>
            </a:r>
            <a:endParaRPr/>
          </a:p>
          <a:p>
            <a:pPr indent="0" lvl="0" marL="0" rtl="0" algn="l">
              <a:spcBef>
                <a:spcPts val="1000"/>
              </a:spcBef>
              <a:spcAft>
                <a:spcPts val="0"/>
              </a:spcAft>
              <a:buNone/>
            </a:pPr>
            <a:r>
              <a:rPr lang="en-IE"/>
              <a:t>So we can’t just use mean of precision and recall</a:t>
            </a:r>
            <a:endParaRPr/>
          </a:p>
          <a:p>
            <a:pPr indent="0" lvl="0" marL="0" rtl="0" algn="l">
              <a:spcBef>
                <a:spcPts val="1000"/>
              </a:spcBef>
              <a:spcAft>
                <a:spcPts val="0"/>
              </a:spcAft>
              <a:buNone/>
            </a:pPr>
            <a:r>
              <a:rPr lang="en-IE"/>
              <a:t>Instead we use the </a:t>
            </a:r>
            <a:r>
              <a:rPr b="1" lang="en-IE"/>
              <a:t>harmonic</a:t>
            </a:r>
            <a:r>
              <a:rPr lang="en-IE"/>
              <a:t> mean</a:t>
            </a:r>
            <a:endParaRPr/>
          </a:p>
        </p:txBody>
      </p:sp>
      <p:pic>
        <p:nvPicPr>
          <p:cNvPr id="520" name="Google Shape;520;p43"/>
          <p:cNvPicPr preferRelativeResize="0"/>
          <p:nvPr/>
        </p:nvPicPr>
        <p:blipFill>
          <a:blip r:embed="rId3">
            <a:alphaModFix/>
          </a:blip>
          <a:stretch>
            <a:fillRect/>
          </a:stretch>
        </p:blipFill>
        <p:spPr>
          <a:xfrm>
            <a:off x="2146338" y="4762850"/>
            <a:ext cx="7899336" cy="91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animEffect filter="fade" transition="in">
                                      <p:cBhvr>
                                        <p:cTn dur="1000"/>
                                        <p:tgtEl>
                                          <p:spTgt spid="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1" st="1"/>
                                            </p:txEl>
                                          </p:spTgt>
                                        </p:tgtEl>
                                        <p:attrNameLst>
                                          <p:attrName>style.visibility</p:attrName>
                                        </p:attrNameLst>
                                      </p:cBhvr>
                                      <p:to>
                                        <p:strVal val="visible"/>
                                      </p:to>
                                    </p:set>
                                    <p:animEffect filter="fade" transition="in">
                                      <p:cBhvr>
                                        <p:cTn dur="1000"/>
                                        <p:tgtEl>
                                          <p:spTgt spid="5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2" st="2"/>
                                            </p:txEl>
                                          </p:spTgt>
                                        </p:tgtEl>
                                        <p:attrNameLst>
                                          <p:attrName>style.visibility</p:attrName>
                                        </p:attrNameLst>
                                      </p:cBhvr>
                                      <p:to>
                                        <p:strVal val="visible"/>
                                      </p:to>
                                    </p:set>
                                    <p:animEffect filter="fade" transition="in">
                                      <p:cBhvr>
                                        <p:cTn dur="1000"/>
                                        <p:tgtEl>
                                          <p:spTgt spid="5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3" st="3"/>
                                            </p:txEl>
                                          </p:spTgt>
                                        </p:tgtEl>
                                        <p:attrNameLst>
                                          <p:attrName>style.visibility</p:attrName>
                                        </p:attrNameLst>
                                      </p:cBhvr>
                                      <p:to>
                                        <p:strVal val="visible"/>
                                      </p:to>
                                    </p:set>
                                    <p:animEffect filter="fade" transition="in">
                                      <p:cBhvr>
                                        <p:cTn dur="1000"/>
                                        <p:tgtEl>
                                          <p:spTgt spid="5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4" st="4"/>
                                            </p:txEl>
                                          </p:spTgt>
                                        </p:tgtEl>
                                        <p:attrNameLst>
                                          <p:attrName>style.visibility</p:attrName>
                                        </p:attrNameLst>
                                      </p:cBhvr>
                                      <p:to>
                                        <p:strVal val="visible"/>
                                      </p:to>
                                    </p:set>
                                    <p:animEffect filter="fade" transition="in">
                                      <p:cBhvr>
                                        <p:cTn dur="1000"/>
                                        <p:tgtEl>
                                          <p:spTgt spid="5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F-Measure</a:t>
            </a:r>
            <a:endParaRPr/>
          </a:p>
        </p:txBody>
      </p:sp>
      <p:sp>
        <p:nvSpPr>
          <p:cNvPr id="527" name="Google Shape;527;p4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There is a generalization of F-Measure called F</a:t>
            </a:r>
            <a:r>
              <a:rPr baseline="-25000" lang="en-IE"/>
              <a:t>β</a:t>
            </a:r>
            <a:r>
              <a:rPr lang="en-IE"/>
              <a:t>-Measure that balances between precision and recall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Either </a:t>
            </a:r>
            <a:r>
              <a:rPr i="1" lang="en-IE"/>
              <a:t>P ≤ FM ≤ R</a:t>
            </a:r>
            <a:r>
              <a:rPr lang="en-IE"/>
              <a:t> or </a:t>
            </a:r>
            <a:r>
              <a:rPr i="1" lang="en-IE"/>
              <a:t>R ≤ FM ≤ P</a:t>
            </a:r>
            <a:endParaRPr i="1"/>
          </a:p>
          <a:p>
            <a:pPr indent="0" lvl="0" marL="0" rtl="0" algn="l">
              <a:spcBef>
                <a:spcPts val="1000"/>
              </a:spcBef>
              <a:spcAft>
                <a:spcPts val="0"/>
              </a:spcAft>
              <a:buNone/>
            </a:pPr>
            <a:r>
              <a:t/>
            </a:r>
            <a:endParaRPr/>
          </a:p>
          <a:p>
            <a:pPr indent="0" lvl="0" marL="0" rtl="0" algn="l">
              <a:spcBef>
                <a:spcPts val="1000"/>
              </a:spcBef>
              <a:spcAft>
                <a:spcPts val="0"/>
              </a:spcAft>
              <a:buNone/>
            </a:pPr>
            <a:r>
              <a:rPr lang="en-IE"/>
              <a:t>If </a:t>
            </a:r>
            <a:r>
              <a:rPr i="1" lang="en-IE"/>
              <a:t>P=0</a:t>
            </a:r>
            <a:r>
              <a:rPr lang="en-IE"/>
              <a:t> or </a:t>
            </a:r>
            <a:r>
              <a:rPr i="1" lang="en-IE"/>
              <a:t>R=0</a:t>
            </a:r>
            <a:r>
              <a:rPr lang="en-IE"/>
              <a:t> then </a:t>
            </a:r>
            <a:r>
              <a:rPr i="1" lang="en-IE"/>
              <a:t>FM=0</a:t>
            </a:r>
            <a:endParaRPr i="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 Classification</a:t>
            </a:r>
            <a:endParaRPr/>
          </a:p>
        </p:txBody>
      </p:sp>
      <p:sp>
        <p:nvSpPr>
          <p:cNvPr id="534" name="Google Shape;534;p45"/>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Examples (Part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6"/>
          <p:cNvSpPr txBox="1"/>
          <p:nvPr>
            <p:ph type="ctrTitle"/>
          </p:nvPr>
        </p:nvSpPr>
        <p:spPr>
          <a:xfrm>
            <a:off x="6779675" y="731124"/>
            <a:ext cx="5162100" cy="52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Improving Text Classification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Stopwords</a:t>
            </a:r>
            <a:endParaRPr/>
          </a:p>
        </p:txBody>
      </p:sp>
      <p:sp>
        <p:nvSpPr>
          <p:cNvPr id="547" name="Google Shape;547;p47"/>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High frequency words are often not useful</a:t>
            </a:r>
            <a:endParaRPr/>
          </a:p>
          <a:p>
            <a:pPr indent="-406400" lvl="0" marL="457200" rtl="0" algn="l">
              <a:spcBef>
                <a:spcPts val="1000"/>
              </a:spcBef>
              <a:spcAft>
                <a:spcPts val="0"/>
              </a:spcAft>
              <a:buSzPts val="2800"/>
              <a:buChar char="•"/>
            </a:pPr>
            <a:r>
              <a:rPr lang="en-IE"/>
              <a:t>They occur in all documents</a:t>
            </a:r>
            <a:endParaRPr/>
          </a:p>
          <a:p>
            <a:pPr indent="-406400" lvl="0" marL="457200" rtl="0" algn="l">
              <a:spcBef>
                <a:spcPts val="0"/>
              </a:spcBef>
              <a:spcAft>
                <a:spcPts val="0"/>
              </a:spcAft>
              <a:buSzPts val="2800"/>
              <a:buChar char="•"/>
            </a:pPr>
            <a:r>
              <a:rPr lang="en-IE"/>
              <a:t>Most applications don’t need them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We can manually remove them (stopword removal)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10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1000"/>
                                        <p:tgtEl>
                                          <p:spTgt spid="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1000"/>
                                        <p:tgtEl>
                                          <p:spTgt spid="5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1000"/>
                                        <p:tgtEl>
                                          <p:spTgt spid="5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1000"/>
                                        <p:tgtEl>
                                          <p:spTgt spid="5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Document Frequency</a:t>
            </a:r>
            <a:endParaRPr/>
          </a:p>
        </p:txBody>
      </p:sp>
      <p:sp>
        <p:nvSpPr>
          <p:cNvPr id="554" name="Google Shape;554;p4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Document frequency is the proportion of documents that contain a word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How can we use this to weight common terms?</a:t>
            </a:r>
            <a:endParaRPr/>
          </a:p>
        </p:txBody>
      </p:sp>
      <p:sp>
        <p:nvSpPr>
          <p:cNvPr id="555" name="Google Shape;555;p48"/>
          <p:cNvSpPr txBox="1"/>
          <p:nvPr/>
        </p:nvSpPr>
        <p:spPr>
          <a:xfrm>
            <a:off x="9134650" y="3749225"/>
            <a:ext cx="2374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100">
                <a:latin typeface="Calibri"/>
                <a:ea typeface="Calibri"/>
                <a:cs typeface="Calibri"/>
                <a:sym typeface="Calibri"/>
              </a:rPr>
              <a:t>Number of documents </a:t>
            </a:r>
            <a:r>
              <a:rPr lang="en-IE" sz="2100">
                <a:latin typeface="Calibri"/>
                <a:ea typeface="Calibri"/>
                <a:cs typeface="Calibri"/>
                <a:sym typeface="Calibri"/>
              </a:rPr>
              <a:t>containing</a:t>
            </a:r>
            <a:r>
              <a:rPr lang="en-IE" sz="2100">
                <a:latin typeface="Calibri"/>
                <a:ea typeface="Calibri"/>
                <a:cs typeface="Calibri"/>
                <a:sym typeface="Calibri"/>
              </a:rPr>
              <a:t> w</a:t>
            </a:r>
            <a:endParaRPr sz="2100">
              <a:latin typeface="Calibri"/>
              <a:ea typeface="Calibri"/>
              <a:cs typeface="Calibri"/>
              <a:sym typeface="Calibri"/>
            </a:endParaRPr>
          </a:p>
        </p:txBody>
      </p:sp>
      <p:sp>
        <p:nvSpPr>
          <p:cNvPr id="556" name="Google Shape;556;p48"/>
          <p:cNvSpPr txBox="1"/>
          <p:nvPr/>
        </p:nvSpPr>
        <p:spPr>
          <a:xfrm>
            <a:off x="9134650" y="5023325"/>
            <a:ext cx="23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100">
                <a:latin typeface="Calibri"/>
                <a:ea typeface="Calibri"/>
                <a:cs typeface="Calibri"/>
                <a:sym typeface="Calibri"/>
              </a:rPr>
              <a:t>Total n</a:t>
            </a:r>
            <a:r>
              <a:rPr lang="en-IE" sz="2100">
                <a:latin typeface="Calibri"/>
                <a:ea typeface="Calibri"/>
                <a:cs typeface="Calibri"/>
                <a:sym typeface="Calibri"/>
              </a:rPr>
              <a:t>umber of documents</a:t>
            </a:r>
            <a:endParaRPr sz="2100">
              <a:latin typeface="Calibri"/>
              <a:ea typeface="Calibri"/>
              <a:cs typeface="Calibri"/>
              <a:sym typeface="Calibri"/>
            </a:endParaRPr>
          </a:p>
        </p:txBody>
      </p:sp>
      <p:cxnSp>
        <p:nvCxnSpPr>
          <p:cNvPr id="557" name="Google Shape;557;p48"/>
          <p:cNvCxnSpPr>
            <a:stCxn id="555" idx="1"/>
          </p:cNvCxnSpPr>
          <p:nvPr/>
        </p:nvCxnSpPr>
        <p:spPr>
          <a:xfrm flipH="1">
            <a:off x="7498450" y="4326425"/>
            <a:ext cx="1636200" cy="339000"/>
          </a:xfrm>
          <a:prstGeom prst="straightConnector1">
            <a:avLst/>
          </a:prstGeom>
          <a:noFill/>
          <a:ln cap="flat" cmpd="sng" w="38100">
            <a:solidFill>
              <a:schemeClr val="dk2"/>
            </a:solidFill>
            <a:prstDash val="solid"/>
            <a:round/>
            <a:headEnd len="med" w="med" type="none"/>
            <a:tailEnd len="med" w="med" type="triangle"/>
          </a:ln>
        </p:spPr>
      </p:cxnSp>
      <p:cxnSp>
        <p:nvCxnSpPr>
          <p:cNvPr id="558" name="Google Shape;558;p48"/>
          <p:cNvCxnSpPr>
            <a:stCxn id="556" idx="1"/>
          </p:cNvCxnSpPr>
          <p:nvPr/>
        </p:nvCxnSpPr>
        <p:spPr>
          <a:xfrm rot="10800000">
            <a:off x="7545250" y="5160875"/>
            <a:ext cx="1589400" cy="278100"/>
          </a:xfrm>
          <a:prstGeom prst="straightConnector1">
            <a:avLst/>
          </a:prstGeom>
          <a:noFill/>
          <a:ln cap="flat" cmpd="sng" w="38100">
            <a:solidFill>
              <a:schemeClr val="dk2"/>
            </a:solidFill>
            <a:prstDash val="solid"/>
            <a:round/>
            <a:headEnd len="med" w="med" type="none"/>
            <a:tailEnd len="med" w="med" type="triangle"/>
          </a:ln>
        </p:spPr>
      </p:cxnSp>
      <p:pic>
        <p:nvPicPr>
          <p:cNvPr id="559" name="Google Shape;559;p48"/>
          <p:cNvPicPr preferRelativeResize="0"/>
          <p:nvPr/>
        </p:nvPicPr>
        <p:blipFill>
          <a:blip r:embed="rId3">
            <a:alphaModFix/>
          </a:blip>
          <a:stretch>
            <a:fillRect/>
          </a:stretch>
        </p:blipFill>
        <p:spPr>
          <a:xfrm>
            <a:off x="4458256" y="4451125"/>
            <a:ext cx="3040196" cy="83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0" st="0"/>
                                            </p:txEl>
                                          </p:spTgt>
                                        </p:tgtEl>
                                        <p:attrNameLst>
                                          <p:attrName>style.visibility</p:attrName>
                                        </p:attrNameLst>
                                      </p:cBhvr>
                                      <p:to>
                                        <p:strVal val="visible"/>
                                      </p:to>
                                    </p:set>
                                    <p:animEffect filter="fade" transition="in">
                                      <p:cBhvr>
                                        <p:cTn dur="1000"/>
                                        <p:tgtEl>
                                          <p:spTgt spid="5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1" st="1"/>
                                            </p:txEl>
                                          </p:spTgt>
                                        </p:tgtEl>
                                        <p:attrNameLst>
                                          <p:attrName>style.visibility</p:attrName>
                                        </p:attrNameLst>
                                      </p:cBhvr>
                                      <p:to>
                                        <p:strVal val="visible"/>
                                      </p:to>
                                    </p:set>
                                    <p:animEffect filter="fade" transition="in">
                                      <p:cBhvr>
                                        <p:cTn dur="1000"/>
                                        <p:tgtEl>
                                          <p:spTgt spid="5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2" st="2"/>
                                            </p:txEl>
                                          </p:spTgt>
                                        </p:tgtEl>
                                        <p:attrNameLst>
                                          <p:attrName>style.visibility</p:attrName>
                                        </p:attrNameLst>
                                      </p:cBhvr>
                                      <p:to>
                                        <p:strVal val="visible"/>
                                      </p:to>
                                    </p:set>
                                    <p:animEffect filter="fade" transition="in">
                                      <p:cBhvr>
                                        <p:cTn dur="1000"/>
                                        <p:tgtEl>
                                          <p:spTgt spid="5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TF-IDF</a:t>
            </a:r>
            <a:endParaRPr/>
          </a:p>
        </p:txBody>
      </p:sp>
      <p:sp>
        <p:nvSpPr>
          <p:cNvPr id="566" name="Google Shape;566;p49"/>
          <p:cNvSpPr txBox="1"/>
          <p:nvPr>
            <p:ph idx="1" type="body"/>
          </p:nvPr>
        </p:nvSpPr>
        <p:spPr>
          <a:xfrm>
            <a:off x="838200" y="17494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This is often combined into a single score</a:t>
            </a:r>
            <a:endParaRPr/>
          </a:p>
          <a:p>
            <a:pPr indent="0" lvl="0" marL="0" rtl="0" algn="l">
              <a:spcBef>
                <a:spcPts val="1000"/>
              </a:spcBef>
              <a:spcAft>
                <a:spcPts val="0"/>
              </a:spcAft>
              <a:buNone/>
            </a:pPr>
            <a:r>
              <a:rPr lang="en-IE"/>
              <a:t>	TF-IDF = Term Frequency Inverse Document Frequency</a:t>
            </a:r>
            <a:endParaRPr/>
          </a:p>
        </p:txBody>
      </p:sp>
      <p:pic>
        <p:nvPicPr>
          <p:cNvPr id="567" name="Google Shape;567;p49"/>
          <p:cNvPicPr preferRelativeResize="0"/>
          <p:nvPr/>
        </p:nvPicPr>
        <p:blipFill>
          <a:blip r:embed="rId3">
            <a:alphaModFix/>
          </a:blip>
          <a:stretch>
            <a:fillRect/>
          </a:stretch>
        </p:blipFill>
        <p:spPr>
          <a:xfrm>
            <a:off x="2751288" y="4510425"/>
            <a:ext cx="6689445" cy="914275"/>
          </a:xfrm>
          <a:prstGeom prst="rect">
            <a:avLst/>
          </a:prstGeom>
          <a:noFill/>
          <a:ln>
            <a:noFill/>
          </a:ln>
        </p:spPr>
      </p:pic>
      <p:pic>
        <p:nvPicPr>
          <p:cNvPr id="568" name="Google Shape;568;p49"/>
          <p:cNvPicPr preferRelativeResize="0"/>
          <p:nvPr/>
        </p:nvPicPr>
        <p:blipFill>
          <a:blip r:embed="rId4">
            <a:alphaModFix/>
          </a:blip>
          <a:stretch>
            <a:fillRect/>
          </a:stretch>
        </p:blipFill>
        <p:spPr>
          <a:xfrm>
            <a:off x="3467475" y="3229500"/>
            <a:ext cx="5257081" cy="914275"/>
          </a:xfrm>
          <a:prstGeom prst="rect">
            <a:avLst/>
          </a:prstGeom>
          <a:noFill/>
          <a:ln>
            <a:noFill/>
          </a:ln>
        </p:spPr>
      </p:pic>
      <p:sp>
        <p:nvSpPr>
          <p:cNvPr id="569" name="Google Shape;569;p49"/>
          <p:cNvSpPr/>
          <p:nvPr/>
        </p:nvSpPr>
        <p:spPr>
          <a:xfrm>
            <a:off x="6657000" y="5791350"/>
            <a:ext cx="5257200" cy="91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IE" sz="1900">
                <a:latin typeface="Calibri"/>
                <a:ea typeface="Calibri"/>
                <a:cs typeface="Calibri"/>
                <a:sym typeface="Calibri"/>
              </a:rPr>
              <a:t>Note: There are a lot of variants of TF-IDF, these are the two implemented by SciKit Learn</a:t>
            </a:r>
            <a:endParaRPr i="1" sz="1900">
              <a:latin typeface="Calibri"/>
              <a:ea typeface="Calibri"/>
              <a:cs typeface="Calibri"/>
              <a:sym typeface="Calibri"/>
            </a:endParaRPr>
          </a:p>
        </p:txBody>
      </p:sp>
      <p:sp>
        <p:nvSpPr>
          <p:cNvPr id="570" name="Google Shape;570;p49"/>
          <p:cNvSpPr txBox="1"/>
          <p:nvPr/>
        </p:nvSpPr>
        <p:spPr>
          <a:xfrm>
            <a:off x="302075" y="3927400"/>
            <a:ext cx="237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100">
                <a:latin typeface="Calibri"/>
                <a:ea typeface="Calibri"/>
                <a:cs typeface="Calibri"/>
                <a:sym typeface="Calibri"/>
              </a:rPr>
              <a:t>Occurrences of w in current document</a:t>
            </a:r>
            <a:endParaRPr sz="2100">
              <a:latin typeface="Calibri"/>
              <a:ea typeface="Calibri"/>
              <a:cs typeface="Calibri"/>
              <a:sym typeface="Calibri"/>
            </a:endParaRPr>
          </a:p>
        </p:txBody>
      </p:sp>
      <p:cxnSp>
        <p:nvCxnSpPr>
          <p:cNvPr id="571" name="Google Shape;571;p49"/>
          <p:cNvCxnSpPr>
            <a:stCxn id="570" idx="3"/>
          </p:cNvCxnSpPr>
          <p:nvPr/>
        </p:nvCxnSpPr>
        <p:spPr>
          <a:xfrm flipH="1" rot="10800000">
            <a:off x="2676875" y="3889750"/>
            <a:ext cx="2431800" cy="45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1000"/>
                                        <p:tgtEl>
                                          <p:spTgt spid="5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1000"/>
                                        <p:tgtEl>
                                          <p:spTgt spid="5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TF-IDF and Naïve Bayes</a:t>
            </a:r>
            <a:endParaRPr/>
          </a:p>
        </p:txBody>
      </p:sp>
      <p:sp>
        <p:nvSpPr>
          <p:cNvPr id="578" name="Google Shape;578;p50"/>
          <p:cNvSpPr txBox="1"/>
          <p:nvPr>
            <p:ph idx="1" type="body"/>
          </p:nvPr>
        </p:nvSpPr>
        <p:spPr>
          <a:xfrm>
            <a:off x="838200" y="1825625"/>
            <a:ext cx="10515600" cy="1138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TF-IDF can be used in Naïve Bayes by assuming it follows a probability distribution, e.g.,</a:t>
            </a:r>
            <a:endParaRPr/>
          </a:p>
        </p:txBody>
      </p:sp>
      <p:pic>
        <p:nvPicPr>
          <p:cNvPr id="579" name="Google Shape;579;p50"/>
          <p:cNvPicPr preferRelativeResize="0"/>
          <p:nvPr/>
        </p:nvPicPr>
        <p:blipFill>
          <a:blip r:embed="rId3">
            <a:alphaModFix/>
          </a:blip>
          <a:stretch>
            <a:fillRect/>
          </a:stretch>
        </p:blipFill>
        <p:spPr>
          <a:xfrm>
            <a:off x="3854875" y="3014475"/>
            <a:ext cx="4381500" cy="457200"/>
          </a:xfrm>
          <a:prstGeom prst="rect">
            <a:avLst/>
          </a:prstGeom>
          <a:noFill/>
          <a:ln>
            <a:noFill/>
          </a:ln>
        </p:spPr>
      </p:pic>
      <p:sp>
        <p:nvSpPr>
          <p:cNvPr id="580" name="Google Shape;580;p50"/>
          <p:cNvSpPr txBox="1"/>
          <p:nvPr>
            <p:ph idx="1" type="body"/>
          </p:nvPr>
        </p:nvSpPr>
        <p:spPr>
          <a:xfrm>
            <a:off x="838200" y="3670325"/>
            <a:ext cx="10515600" cy="2229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More generally TF-IDF can be used with other classifiers (see your ML course)</a:t>
            </a:r>
            <a:endParaRPr/>
          </a:p>
          <a:p>
            <a:pPr indent="-406400" lvl="0" marL="457200" rtl="0" algn="l">
              <a:spcBef>
                <a:spcPts val="1000"/>
              </a:spcBef>
              <a:spcAft>
                <a:spcPts val="0"/>
              </a:spcAft>
              <a:buSzPts val="2800"/>
              <a:buChar char="•"/>
            </a:pPr>
            <a:r>
              <a:rPr lang="en-IE"/>
              <a:t>Support Vector Machine</a:t>
            </a:r>
            <a:endParaRPr/>
          </a:p>
          <a:p>
            <a:pPr indent="-406400" lvl="0" marL="457200" rtl="0" algn="l">
              <a:spcBef>
                <a:spcPts val="0"/>
              </a:spcBef>
              <a:spcAft>
                <a:spcPts val="0"/>
              </a:spcAft>
              <a:buSzPts val="2800"/>
              <a:buChar char="•"/>
            </a:pPr>
            <a:r>
              <a:rPr lang="en-IE"/>
              <a:t>Perceptron</a:t>
            </a:r>
            <a:endParaRPr/>
          </a:p>
          <a:p>
            <a:pPr indent="-406400" lvl="0" marL="457200" rtl="0" algn="l">
              <a:spcBef>
                <a:spcPts val="0"/>
              </a:spcBef>
              <a:spcAft>
                <a:spcPts val="0"/>
              </a:spcAft>
              <a:buSzPts val="2800"/>
              <a:buChar char="•"/>
            </a:pPr>
            <a:r>
              <a:rPr lang="en-IE"/>
              <a:t>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1000"/>
                                        <p:tgtEl>
                                          <p:spTgt spid="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1000"/>
                                        <p:tgtEl>
                                          <p:spTgt spid="5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2" st="2"/>
                                            </p:txEl>
                                          </p:spTgt>
                                        </p:tgtEl>
                                        <p:attrNameLst>
                                          <p:attrName>style.visibility</p:attrName>
                                        </p:attrNameLst>
                                      </p:cBhvr>
                                      <p:to>
                                        <p:strVal val="visible"/>
                                      </p:to>
                                    </p:set>
                                    <p:animEffect filter="fade" transition="in">
                                      <p:cBhvr>
                                        <p:cTn dur="1000"/>
                                        <p:tgtEl>
                                          <p:spTgt spid="5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3" st="3"/>
                                            </p:txEl>
                                          </p:spTgt>
                                        </p:tgtEl>
                                        <p:attrNameLst>
                                          <p:attrName>style.visibility</p:attrName>
                                        </p:attrNameLst>
                                      </p:cBhvr>
                                      <p:to>
                                        <p:strVal val="visible"/>
                                      </p:to>
                                    </p:set>
                                    <p:animEffect filter="fade" transition="in">
                                      <p:cBhvr>
                                        <p:cTn dur="1000"/>
                                        <p:tgtEl>
                                          <p:spTgt spid="5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1"/>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a:t>Out of Vocabulary Items</a:t>
            </a:r>
            <a:endParaRPr b="0" i="0" sz="4400" u="none" cap="none" strike="noStrike">
              <a:solidFill>
                <a:srgbClr val="75114A"/>
              </a:solidFill>
              <a:latin typeface="Calibri"/>
              <a:ea typeface="Calibri"/>
              <a:cs typeface="Calibri"/>
              <a:sym typeface="Calibri"/>
            </a:endParaRPr>
          </a:p>
        </p:txBody>
      </p:sp>
      <p:sp>
        <p:nvSpPr>
          <p:cNvPr id="587" name="Google Shape;587;p51"/>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127000" marR="0" rtl="0" algn="l">
              <a:lnSpc>
                <a:spcPct val="90000"/>
              </a:lnSpc>
              <a:spcBef>
                <a:spcPts val="0"/>
              </a:spcBef>
              <a:spcAft>
                <a:spcPts val="0"/>
              </a:spcAft>
              <a:buClr>
                <a:srgbClr val="3F3F3F"/>
              </a:buClr>
              <a:buSzPts val="2800"/>
              <a:buFont typeface="Arial"/>
              <a:buNone/>
            </a:pPr>
            <a:r>
              <a:rPr lang="en-IE" sz="2400"/>
              <a:t>There are many words we see only on the test data</a:t>
            </a:r>
            <a:endParaRPr sz="2400"/>
          </a:p>
          <a:p>
            <a:pPr indent="0" lvl="0" marL="127000" marR="0" rtl="0" algn="l">
              <a:lnSpc>
                <a:spcPct val="90000"/>
              </a:lnSpc>
              <a:spcBef>
                <a:spcPts val="0"/>
              </a:spcBef>
              <a:spcAft>
                <a:spcPts val="0"/>
              </a:spcAft>
              <a:buClr>
                <a:srgbClr val="3F3F3F"/>
              </a:buClr>
              <a:buSzPts val="2800"/>
              <a:buFont typeface="Arial"/>
              <a:buNone/>
            </a:pPr>
            <a:r>
              <a:t/>
            </a:r>
            <a:endParaRPr sz="2400"/>
          </a:p>
          <a:p>
            <a:pPr indent="0" lvl="0" marL="0" marR="0" rtl="0" algn="l">
              <a:lnSpc>
                <a:spcPct val="90000"/>
              </a:lnSpc>
              <a:spcBef>
                <a:spcPts val="0"/>
              </a:spcBef>
              <a:spcAft>
                <a:spcPts val="0"/>
              </a:spcAft>
              <a:buClr>
                <a:srgbClr val="3F3F3F"/>
              </a:buClr>
              <a:buSzPts val="2800"/>
              <a:buFont typeface="Arial"/>
              <a:buNone/>
            </a:pPr>
            <a:r>
              <a:rPr lang="en-IE" sz="2400"/>
              <a:t>  How to solve this?</a:t>
            </a:r>
            <a:endParaRPr sz="2400"/>
          </a:p>
          <a:p>
            <a:pPr indent="0" lvl="0" marL="127000" marR="0" rtl="0" algn="l">
              <a:lnSpc>
                <a:spcPct val="90000"/>
              </a:lnSpc>
              <a:spcBef>
                <a:spcPts val="0"/>
              </a:spcBef>
              <a:spcAft>
                <a:spcPts val="0"/>
              </a:spcAft>
              <a:buClr>
                <a:srgbClr val="3F3F3F"/>
              </a:buClr>
              <a:buSzPts val="2800"/>
              <a:buFont typeface="Arial"/>
              <a:buNone/>
            </a:pPr>
            <a:r>
              <a:t/>
            </a:r>
            <a:endParaRPr sz="2400"/>
          </a:p>
          <a:p>
            <a:pPr indent="0" lvl="0" marL="127000" marR="0" rtl="0" algn="l">
              <a:lnSpc>
                <a:spcPct val="90000"/>
              </a:lnSpc>
              <a:spcBef>
                <a:spcPts val="0"/>
              </a:spcBef>
              <a:spcAft>
                <a:spcPts val="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Get a bigger corpus!</a:t>
            </a:r>
            <a:endParaRPr b="0" i="0" sz="2400" u="none" cap="none" strike="noStrike">
              <a:solidFill>
                <a:srgbClr val="3F3F3F"/>
              </a:solidFill>
              <a:latin typeface="Calibri"/>
              <a:ea typeface="Calibri"/>
              <a:cs typeface="Calibri"/>
              <a:sym typeface="Calibri"/>
            </a:endParaRPr>
          </a:p>
          <a:p>
            <a:pPr indent="0" lvl="0" marL="469900" marR="0" rtl="0" algn="l">
              <a:lnSpc>
                <a:spcPct val="90000"/>
              </a:lnSpc>
              <a:spcBef>
                <a:spcPts val="600"/>
              </a:spcBef>
              <a:spcAft>
                <a:spcPts val="0"/>
              </a:spcAft>
              <a:buNone/>
            </a:pPr>
            <a:r>
              <a:rPr b="0" i="0" lang="en-IE" sz="2000" u="none" cap="none" strike="noStrike">
                <a:solidFill>
                  <a:srgbClr val="3F3F3F"/>
                </a:solidFill>
                <a:latin typeface="Calibri"/>
                <a:ea typeface="Calibri"/>
                <a:cs typeface="Calibri"/>
                <a:sym typeface="Calibri"/>
              </a:rPr>
              <a:t>Not always possible </a:t>
            </a:r>
            <a:endParaRPr/>
          </a:p>
          <a:p>
            <a:pPr indent="0" lvl="0" marL="469900" marR="0" rtl="0" algn="l">
              <a:lnSpc>
                <a:spcPct val="90000"/>
              </a:lnSpc>
              <a:spcBef>
                <a:spcPts val="600"/>
              </a:spcBef>
              <a:spcAft>
                <a:spcPts val="600"/>
              </a:spcAft>
              <a:buNone/>
            </a:pPr>
            <a:r>
              <a:rPr b="0" i="0" lang="en-IE" sz="2000" u="none" cap="none" strike="noStrike">
                <a:solidFill>
                  <a:srgbClr val="3F3F3F"/>
                </a:solidFill>
                <a:latin typeface="Calibri"/>
                <a:ea typeface="Calibri"/>
                <a:cs typeface="Calibri"/>
                <a:sym typeface="Calibri"/>
              </a:rPr>
              <a:t>More complex probabilities require exponentially larger corpora</a:t>
            </a:r>
            <a:endParaRPr b="0" i="0" sz="2000" u="none" cap="none" strike="noStrike">
              <a:solidFill>
                <a:srgbClr val="3F3F3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animEffect filter="fade" transition="in">
                                      <p:cBhvr>
                                        <p:cTn dur="1000"/>
                                        <p:tgtEl>
                                          <p:spTgt spid="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animEffect filter="fade" transition="in">
                                      <p:cBhvr>
                                        <p:cTn dur="1000"/>
                                        <p:tgtEl>
                                          <p:spTgt spid="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animEffect filter="fade" transition="in">
                                      <p:cBhvr>
                                        <p:cTn dur="1000"/>
                                        <p:tgtEl>
                                          <p:spTgt spid="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animEffect filter="fade" transition="in">
                                      <p:cBhvr>
                                        <p:cTn dur="1000"/>
                                        <p:tgtEl>
                                          <p:spTgt spid="5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4" st="4"/>
                                            </p:txEl>
                                          </p:spTgt>
                                        </p:tgtEl>
                                        <p:attrNameLst>
                                          <p:attrName>style.visibility</p:attrName>
                                        </p:attrNameLst>
                                      </p:cBhvr>
                                      <p:to>
                                        <p:strVal val="visible"/>
                                      </p:to>
                                    </p:set>
                                    <p:animEffect filter="fade" transition="in">
                                      <p:cBhvr>
                                        <p:cTn dur="1000"/>
                                        <p:tgtEl>
                                          <p:spTgt spid="5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5" st="5"/>
                                            </p:txEl>
                                          </p:spTgt>
                                        </p:tgtEl>
                                        <p:attrNameLst>
                                          <p:attrName>style.visibility</p:attrName>
                                        </p:attrNameLst>
                                      </p:cBhvr>
                                      <p:to>
                                        <p:strVal val="visible"/>
                                      </p:to>
                                    </p:set>
                                    <p:animEffect filter="fade" transition="in">
                                      <p:cBhvr>
                                        <p:cTn dur="1000"/>
                                        <p:tgtEl>
                                          <p:spTgt spid="5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6" st="6"/>
                                            </p:txEl>
                                          </p:spTgt>
                                        </p:tgtEl>
                                        <p:attrNameLst>
                                          <p:attrName>style.visibility</p:attrName>
                                        </p:attrNameLst>
                                      </p:cBhvr>
                                      <p:to>
                                        <p:strVal val="visible"/>
                                      </p:to>
                                    </p:set>
                                    <p:animEffect filter="fade" transition="in">
                                      <p:cBhvr>
                                        <p:cTn dur="1000"/>
                                        <p:tgtEl>
                                          <p:spTgt spid="58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2"/>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Add-one smoothing</a:t>
            </a:r>
            <a:endParaRPr b="0" i="0" sz="4400" u="none" cap="none" strike="noStrike">
              <a:solidFill>
                <a:srgbClr val="75114A"/>
              </a:solidFill>
              <a:latin typeface="Calibri"/>
              <a:ea typeface="Calibri"/>
              <a:cs typeface="Calibri"/>
              <a:sym typeface="Calibri"/>
            </a:endParaRPr>
          </a:p>
        </p:txBody>
      </p:sp>
      <p:sp>
        <p:nvSpPr>
          <p:cNvPr id="594" name="Google Shape;594;p52"/>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127000" marR="0" rtl="0" algn="l">
              <a:lnSpc>
                <a:spcPct val="90000"/>
              </a:lnSpc>
              <a:spcBef>
                <a:spcPts val="400"/>
              </a:spcBef>
              <a:spcAft>
                <a:spcPts val="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Simple idea: add one to every count</a:t>
            </a:r>
            <a:endParaRPr b="0" i="0" sz="2400" u="none" cap="none" strike="noStrike">
              <a:solidFill>
                <a:srgbClr val="3F3F3F"/>
              </a:solidFill>
              <a:latin typeface="Calibri"/>
              <a:ea typeface="Calibri"/>
              <a:cs typeface="Calibri"/>
              <a:sym typeface="Calibri"/>
            </a:endParaRPr>
          </a:p>
        </p:txBody>
      </p:sp>
      <p:pic>
        <p:nvPicPr>
          <p:cNvPr id="595" name="Google Shape;595;p52"/>
          <p:cNvPicPr preferRelativeResize="0"/>
          <p:nvPr/>
        </p:nvPicPr>
        <p:blipFill rotWithShape="1">
          <a:blip r:embed="rId3">
            <a:alphaModFix/>
          </a:blip>
          <a:srcRect b="0" l="0" r="0" t="0"/>
          <a:stretch/>
        </p:blipFill>
        <p:spPr>
          <a:xfrm>
            <a:off x="2927648" y="2852936"/>
            <a:ext cx="3680190" cy="7989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Subject Classification</a:t>
            </a:r>
            <a:endParaRPr/>
          </a:p>
        </p:txBody>
      </p:sp>
      <p:sp>
        <p:nvSpPr>
          <p:cNvPr id="263" name="Google Shape;263;p17"/>
          <p:cNvSpPr/>
          <p:nvPr/>
        </p:nvSpPr>
        <p:spPr>
          <a:xfrm>
            <a:off x="4867650" y="2298450"/>
            <a:ext cx="2456700" cy="2261100"/>
          </a:xfrm>
          <a:prstGeom prst="cube">
            <a:avLst>
              <a:gd fmla="val 25000" name="adj"/>
            </a:avLst>
          </a:prstGeom>
          <a:solidFill>
            <a:srgbClr val="3F3F3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rgbClr val="FFFFFF"/>
                </a:solidFill>
                <a:latin typeface="Calibri"/>
                <a:ea typeface="Calibri"/>
                <a:cs typeface="Calibri"/>
                <a:sym typeface="Calibri"/>
              </a:rPr>
              <a:t>NLP</a:t>
            </a:r>
            <a:endParaRPr b="1" sz="4000">
              <a:solidFill>
                <a:srgbClr val="FFFFFF"/>
              </a:solidFill>
              <a:latin typeface="Calibri"/>
              <a:ea typeface="Calibri"/>
              <a:cs typeface="Calibri"/>
              <a:sym typeface="Calibri"/>
            </a:endParaRPr>
          </a:p>
        </p:txBody>
      </p:sp>
      <p:sp>
        <p:nvSpPr>
          <p:cNvPr id="264" name="Google Shape;264;p17"/>
          <p:cNvSpPr/>
          <p:nvPr/>
        </p:nvSpPr>
        <p:spPr>
          <a:xfrm>
            <a:off x="3742368" y="2963488"/>
            <a:ext cx="809700" cy="1172100"/>
          </a:xfrm>
          <a:prstGeom prst="rightArrow">
            <a:avLst>
              <a:gd fmla="val 50000" name="adj1"/>
              <a:gd fmla="val 50000" name="adj2"/>
            </a:avLst>
          </a:prstGeom>
          <a:solidFill>
            <a:srgbClr val="14914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7580933" y="2963497"/>
            <a:ext cx="809700" cy="1172100"/>
          </a:xfrm>
          <a:prstGeom prst="rightArrow">
            <a:avLst>
              <a:gd fmla="val 50000" name="adj1"/>
              <a:gd fmla="val 50000" name="adj2"/>
            </a:avLst>
          </a:prstGeom>
          <a:solidFill>
            <a:srgbClr val="99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9026300" y="1887175"/>
            <a:ext cx="2084400" cy="819000"/>
          </a:xfrm>
          <a:prstGeom prst="roundRect">
            <a:avLst>
              <a:gd fmla="val 16667" name="adj"/>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Cats?</a:t>
            </a:r>
            <a:endParaRPr sz="2700">
              <a:latin typeface="Calibri"/>
              <a:ea typeface="Calibri"/>
              <a:cs typeface="Calibri"/>
              <a:sym typeface="Calibri"/>
            </a:endParaRPr>
          </a:p>
        </p:txBody>
      </p:sp>
      <p:sp>
        <p:nvSpPr>
          <p:cNvPr id="267" name="Google Shape;267;p17"/>
          <p:cNvSpPr txBox="1"/>
          <p:nvPr/>
        </p:nvSpPr>
        <p:spPr>
          <a:xfrm>
            <a:off x="726375" y="1690825"/>
            <a:ext cx="2772900" cy="400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IE" sz="3100">
                <a:latin typeface="Playfair Display"/>
                <a:ea typeface="Playfair Display"/>
                <a:cs typeface="Playfair Display"/>
                <a:sym typeface="Playfair Display"/>
              </a:rPr>
              <a:t>In ancient Egypt, cats were worshipped, and the goddess Bastet often depicted in cat form,</a:t>
            </a:r>
            <a:endParaRPr i="1" sz="3100">
              <a:latin typeface="Playfair Display"/>
              <a:ea typeface="Playfair Display"/>
              <a:cs typeface="Playfair Display"/>
              <a:sym typeface="Playfair Display"/>
            </a:endParaRPr>
          </a:p>
        </p:txBody>
      </p:sp>
      <p:sp>
        <p:nvSpPr>
          <p:cNvPr id="268" name="Google Shape;268;p17"/>
          <p:cNvSpPr/>
          <p:nvPr/>
        </p:nvSpPr>
        <p:spPr>
          <a:xfrm>
            <a:off x="9075850" y="3140050"/>
            <a:ext cx="2084400" cy="819000"/>
          </a:xfrm>
          <a:prstGeom prst="roundRect">
            <a:avLst>
              <a:gd fmla="val 16667" name="adj"/>
            </a:avLst>
          </a:prstGeom>
          <a:solidFill>
            <a:srgbClr val="C9DA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Religion?</a:t>
            </a:r>
            <a:endParaRPr sz="2700">
              <a:latin typeface="Calibri"/>
              <a:ea typeface="Calibri"/>
              <a:cs typeface="Calibri"/>
              <a:sym typeface="Calibri"/>
            </a:endParaRPr>
          </a:p>
        </p:txBody>
      </p:sp>
      <p:sp>
        <p:nvSpPr>
          <p:cNvPr id="269" name="Google Shape;269;p17"/>
          <p:cNvSpPr/>
          <p:nvPr/>
        </p:nvSpPr>
        <p:spPr>
          <a:xfrm>
            <a:off x="9075850" y="4507900"/>
            <a:ext cx="2084400" cy="819000"/>
          </a:xfrm>
          <a:prstGeom prst="roundRect">
            <a:avLst>
              <a:gd fmla="val 16667" name="adj"/>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Art</a:t>
            </a:r>
            <a:r>
              <a:rPr lang="en-IE" sz="2700">
                <a:latin typeface="Calibri"/>
                <a:ea typeface="Calibri"/>
                <a:cs typeface="Calibri"/>
                <a:sym typeface="Calibri"/>
              </a:rPr>
              <a:t>?</a:t>
            </a:r>
            <a:endParaRPr sz="2700">
              <a:latin typeface="Calibri"/>
              <a:ea typeface="Calibri"/>
              <a:cs typeface="Calibri"/>
              <a:sym typeface="Calibri"/>
            </a:endParaRPr>
          </a:p>
        </p:txBody>
      </p:sp>
      <p:sp>
        <p:nvSpPr>
          <p:cNvPr id="270" name="Google Shape;270;p17"/>
          <p:cNvSpPr/>
          <p:nvPr/>
        </p:nvSpPr>
        <p:spPr>
          <a:xfrm>
            <a:off x="2122375" y="2234575"/>
            <a:ext cx="1224900" cy="570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1246300" y="5122525"/>
            <a:ext cx="1224900" cy="570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838200" y="3197725"/>
            <a:ext cx="2588700" cy="599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616625" y="4135600"/>
            <a:ext cx="1776900" cy="599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1722375" y="4617850"/>
            <a:ext cx="1776900" cy="5991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txBox="1"/>
          <p:nvPr/>
        </p:nvSpPr>
        <p:spPr>
          <a:xfrm>
            <a:off x="8470825" y="1152025"/>
            <a:ext cx="294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300">
                <a:latin typeface="Calibri"/>
                <a:ea typeface="Calibri"/>
                <a:cs typeface="Calibri"/>
                <a:sym typeface="Calibri"/>
              </a:rPr>
              <a:t>Is this article about:</a:t>
            </a:r>
            <a:endParaRPr sz="2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ppt_w</p:attrName>
                                        </p:attrNameLst>
                                      </p:cBhvr>
                                      <p:tavLst>
                                        <p:tav fmla="" tm="0">
                                          <p:val>
                                            <p:strVal val="0"/>
                                          </p:val>
                                        </p:tav>
                                        <p:tav fmla="" tm="100000">
                                          <p:val>
                                            <p:strVal val="#ppt_w"/>
                                          </p:val>
                                        </p:tav>
                                      </p:tavLst>
                                    </p:anim>
                                    <p:anim calcmode="lin" valueType="num">
                                      <p:cBhvr additive="base">
                                        <p:cTn dur="1000"/>
                                        <p:tgtEl>
                                          <p:spTgt spid="2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ppt_w</p:attrName>
                                        </p:attrNameLst>
                                      </p:cBhvr>
                                      <p:tavLst>
                                        <p:tav fmla="" tm="0">
                                          <p:val>
                                            <p:strVal val="0"/>
                                          </p:val>
                                        </p:tav>
                                        <p:tav fmla="" tm="100000">
                                          <p:val>
                                            <p:strVal val="#ppt_w"/>
                                          </p:val>
                                        </p:tav>
                                      </p:tavLst>
                                    </p:anim>
                                    <p:anim calcmode="lin" valueType="num">
                                      <p:cBhvr additive="base">
                                        <p:cTn dur="1000"/>
                                        <p:tgtEl>
                                          <p:spTgt spid="2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ppt_w</p:attrName>
                                        </p:attrNameLst>
                                      </p:cBhvr>
                                      <p:tavLst>
                                        <p:tav fmla="" tm="0">
                                          <p:val>
                                            <p:strVal val="0"/>
                                          </p:val>
                                        </p:tav>
                                        <p:tav fmla="" tm="100000">
                                          <p:val>
                                            <p:strVal val="#ppt_w"/>
                                          </p:val>
                                        </p:tav>
                                      </p:tavLst>
                                    </p:anim>
                                    <p:anim calcmode="lin" valueType="num">
                                      <p:cBhvr additive="base">
                                        <p:cTn dur="1000"/>
                                        <p:tgtEl>
                                          <p:spTgt spid="2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ppt_w</p:attrName>
                                        </p:attrNameLst>
                                      </p:cBhvr>
                                      <p:tavLst>
                                        <p:tav fmla="" tm="0">
                                          <p:val>
                                            <p:strVal val="0"/>
                                          </p:val>
                                        </p:tav>
                                        <p:tav fmla="" tm="100000">
                                          <p:val>
                                            <p:strVal val="#ppt_w"/>
                                          </p:val>
                                        </p:tav>
                                      </p:tavLst>
                                    </p:anim>
                                    <p:anim calcmode="lin" valueType="num">
                                      <p:cBhvr additive="base">
                                        <p:cTn dur="1000"/>
                                        <p:tgtEl>
                                          <p:spTgt spid="2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ppt_w</p:attrName>
                                        </p:attrNameLst>
                                      </p:cBhvr>
                                      <p:tavLst>
                                        <p:tav fmla="" tm="0">
                                          <p:val>
                                            <p:strVal val="0"/>
                                          </p:val>
                                        </p:tav>
                                        <p:tav fmla="" tm="100000">
                                          <p:val>
                                            <p:strVal val="#ppt_w"/>
                                          </p:val>
                                        </p:tav>
                                      </p:tavLst>
                                    </p:anim>
                                    <p:anim calcmode="lin" valueType="num">
                                      <p:cBhvr additive="base">
                                        <p:cTn dur="1000"/>
                                        <p:tgtEl>
                                          <p:spTgt spid="2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b="0" i="0" lang="en-IE" sz="4400" u="none" cap="none" strike="noStrike">
                <a:solidFill>
                  <a:srgbClr val="75114A"/>
                </a:solidFill>
                <a:latin typeface="Calibri"/>
                <a:ea typeface="Calibri"/>
                <a:cs typeface="Calibri"/>
                <a:sym typeface="Calibri"/>
              </a:rPr>
              <a:t>Problems with add one smoothing</a:t>
            </a:r>
            <a:endParaRPr b="0" i="0" sz="4400" u="none" cap="none" strike="noStrike">
              <a:solidFill>
                <a:srgbClr val="75114A"/>
              </a:solidFill>
              <a:latin typeface="Calibri"/>
              <a:ea typeface="Calibri"/>
              <a:cs typeface="Calibri"/>
              <a:sym typeface="Calibri"/>
            </a:endParaRPr>
          </a:p>
        </p:txBody>
      </p:sp>
      <p:sp>
        <p:nvSpPr>
          <p:cNvPr id="602" name="Google Shape;602;p5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127000" marR="0" rtl="0" algn="l">
              <a:lnSpc>
                <a:spcPct val="90000"/>
              </a:lnSpc>
              <a:spcBef>
                <a:spcPts val="0"/>
              </a:spcBef>
              <a:spcAft>
                <a:spcPts val="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Not a probability distribution with OOV as does not sum to one</a:t>
            </a:r>
            <a:endParaRPr b="0" i="0" sz="24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Overestimates low probabilities and underestimates frequent probabilities</a:t>
            </a:r>
            <a:endParaRPr b="0" i="0" sz="24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Laplace smoothing (or add alpha) has two parameters:</a:t>
            </a:r>
            <a:endParaRPr/>
          </a:p>
          <a:p>
            <a:pPr indent="0" lvl="0" marL="469900" marR="0" rtl="0" algn="l">
              <a:lnSpc>
                <a:spcPct val="90000"/>
              </a:lnSpc>
              <a:spcBef>
                <a:spcPts val="600"/>
              </a:spcBef>
              <a:spcAft>
                <a:spcPts val="0"/>
              </a:spcAft>
              <a:buNone/>
            </a:pPr>
            <a:r>
              <a:rPr b="0" i="1" lang="en-IE" sz="2000" u="none" cap="none" strike="noStrike">
                <a:solidFill>
                  <a:srgbClr val="3F3F3F"/>
                </a:solidFill>
                <a:latin typeface="Calibri"/>
                <a:ea typeface="Calibri"/>
                <a:cs typeface="Calibri"/>
                <a:sym typeface="Calibri"/>
              </a:rPr>
              <a:t>α</a:t>
            </a:r>
            <a:r>
              <a:rPr b="0" i="0" lang="en-IE" sz="2000" u="none" cap="none" strike="noStrike">
                <a:solidFill>
                  <a:srgbClr val="3F3F3F"/>
                </a:solidFill>
                <a:latin typeface="Calibri"/>
                <a:ea typeface="Calibri"/>
                <a:cs typeface="Calibri"/>
                <a:sym typeface="Calibri"/>
              </a:rPr>
              <a:t>, the amount to add</a:t>
            </a:r>
            <a:endParaRPr/>
          </a:p>
          <a:p>
            <a:pPr indent="0" lvl="0" marL="469900" marR="0" rtl="0" algn="l">
              <a:lnSpc>
                <a:spcPct val="90000"/>
              </a:lnSpc>
              <a:spcBef>
                <a:spcPts val="600"/>
              </a:spcBef>
              <a:spcAft>
                <a:spcPts val="0"/>
              </a:spcAft>
              <a:buNone/>
            </a:pPr>
            <a:r>
              <a:rPr b="0" i="1" lang="en-IE" sz="2000" u="none" cap="none" strike="noStrike">
                <a:solidFill>
                  <a:srgbClr val="3F3F3F"/>
                </a:solidFill>
                <a:latin typeface="Calibri"/>
                <a:ea typeface="Calibri"/>
                <a:cs typeface="Calibri"/>
                <a:sym typeface="Calibri"/>
              </a:rPr>
              <a:t>N</a:t>
            </a:r>
            <a:r>
              <a:rPr b="0" i="0" lang="en-IE" sz="2000" u="none" cap="none" strike="noStrike">
                <a:solidFill>
                  <a:srgbClr val="3F3F3F"/>
                </a:solidFill>
                <a:latin typeface="Calibri"/>
                <a:ea typeface="Calibri"/>
                <a:cs typeface="Calibri"/>
                <a:sym typeface="Calibri"/>
              </a:rPr>
              <a:t>, the expected number of OOV</a:t>
            </a:r>
            <a:endParaRPr b="0" i="0" sz="20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0"/>
              </a:spcAft>
              <a:buClr>
                <a:srgbClr val="3F3F3F"/>
              </a:buClr>
              <a:buSzPts val="2800"/>
              <a:buFont typeface="Arial"/>
              <a:buNone/>
            </a:pPr>
            <a:r>
              <a:t/>
            </a:r>
            <a:endParaRPr b="0" i="0" sz="24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0"/>
              </a:spcAft>
              <a:buClr>
                <a:srgbClr val="3F3F3F"/>
              </a:buClr>
              <a:buSzPts val="2800"/>
              <a:buFont typeface="Arial"/>
              <a:buNone/>
            </a:pPr>
            <a:r>
              <a:t/>
            </a:r>
            <a:endParaRPr b="0" i="0" sz="24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0"/>
              </a:spcAft>
              <a:buClr>
                <a:srgbClr val="3F3F3F"/>
              </a:buClr>
              <a:buSzPts val="2800"/>
              <a:buFont typeface="Arial"/>
              <a:buNone/>
            </a:pPr>
            <a:r>
              <a:t/>
            </a:r>
            <a:endParaRPr b="0" i="0" sz="2400" u="none" cap="none" strike="noStrike">
              <a:solidFill>
                <a:srgbClr val="3F3F3F"/>
              </a:solidFill>
              <a:latin typeface="Calibri"/>
              <a:ea typeface="Calibri"/>
              <a:cs typeface="Calibri"/>
              <a:sym typeface="Calibri"/>
            </a:endParaRPr>
          </a:p>
          <a:p>
            <a:pPr indent="0" lvl="0" marL="127000" marR="0" rtl="0" algn="l">
              <a:lnSpc>
                <a:spcPct val="90000"/>
              </a:lnSpc>
              <a:spcBef>
                <a:spcPts val="600"/>
              </a:spcBef>
              <a:spcAft>
                <a:spcPts val="600"/>
              </a:spcAft>
              <a:buClr>
                <a:srgbClr val="3F3F3F"/>
              </a:buClr>
              <a:buSzPts val="2800"/>
              <a:buFont typeface="Arial"/>
              <a:buNone/>
            </a:pPr>
            <a:r>
              <a:rPr b="0" i="0" lang="en-IE" sz="2400" u="none" cap="none" strike="noStrike">
                <a:solidFill>
                  <a:srgbClr val="3F3F3F"/>
                </a:solidFill>
                <a:latin typeface="Calibri"/>
                <a:ea typeface="Calibri"/>
                <a:cs typeface="Calibri"/>
                <a:sym typeface="Calibri"/>
              </a:rPr>
              <a:t>It is not clear how to find </a:t>
            </a:r>
            <a:r>
              <a:rPr b="0" i="1" lang="en-IE" sz="2400" u="none" cap="none" strike="noStrike">
                <a:solidFill>
                  <a:srgbClr val="3F3F3F"/>
                </a:solidFill>
                <a:latin typeface="Calibri"/>
                <a:ea typeface="Calibri"/>
                <a:cs typeface="Calibri"/>
                <a:sym typeface="Calibri"/>
              </a:rPr>
              <a:t>α</a:t>
            </a:r>
            <a:r>
              <a:rPr b="0" i="0" lang="en-IE" sz="2400" u="none" cap="none" strike="noStrike">
                <a:solidFill>
                  <a:srgbClr val="3F3F3F"/>
                </a:solidFill>
                <a:latin typeface="Calibri"/>
                <a:ea typeface="Calibri"/>
                <a:cs typeface="Calibri"/>
                <a:sym typeface="Calibri"/>
              </a:rPr>
              <a:t> or </a:t>
            </a:r>
            <a:r>
              <a:rPr b="0" i="1" lang="en-IE" sz="2400" u="none" cap="none" strike="noStrike">
                <a:solidFill>
                  <a:srgbClr val="3F3F3F"/>
                </a:solidFill>
                <a:latin typeface="Calibri"/>
                <a:ea typeface="Calibri"/>
                <a:cs typeface="Calibri"/>
                <a:sym typeface="Calibri"/>
              </a:rPr>
              <a:t>N</a:t>
            </a:r>
            <a:endParaRPr b="0" i="1" sz="2400" u="none" cap="none" strike="noStrike">
              <a:solidFill>
                <a:srgbClr val="3F3F3F"/>
              </a:solidFill>
              <a:latin typeface="Calibri"/>
              <a:ea typeface="Calibri"/>
              <a:cs typeface="Calibri"/>
              <a:sym typeface="Calibri"/>
            </a:endParaRPr>
          </a:p>
        </p:txBody>
      </p:sp>
      <p:pic>
        <p:nvPicPr>
          <p:cNvPr id="603" name="Google Shape;603;p53"/>
          <p:cNvPicPr preferRelativeResize="0"/>
          <p:nvPr/>
        </p:nvPicPr>
        <p:blipFill rotWithShape="1">
          <a:blip r:embed="rId3">
            <a:alphaModFix/>
          </a:blip>
          <a:srcRect b="0" l="0" r="0" t="0"/>
          <a:stretch/>
        </p:blipFill>
        <p:spPr>
          <a:xfrm>
            <a:off x="3424750" y="4103842"/>
            <a:ext cx="4759482" cy="7737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4"/>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Exercise Sheet</a:t>
            </a:r>
            <a:endParaRPr/>
          </a:p>
        </p:txBody>
      </p:sp>
      <p:sp>
        <p:nvSpPr>
          <p:cNvPr id="610" name="Google Shape;610;p54"/>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Text classification with TF-IDF and Support Vector Machines</a:t>
            </a:r>
            <a:endParaRPr/>
          </a:p>
        </p:txBody>
      </p:sp>
      <p:sp>
        <p:nvSpPr>
          <p:cNvPr id="611" name="Google Shape;611;p54"/>
          <p:cNvSpPr/>
          <p:nvPr/>
        </p:nvSpPr>
        <p:spPr>
          <a:xfrm>
            <a:off x="1368525" y="4397725"/>
            <a:ext cx="4727400" cy="187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200">
                <a:latin typeface="Calibri"/>
                <a:ea typeface="Calibri"/>
                <a:cs typeface="Calibri"/>
                <a:sym typeface="Calibri"/>
              </a:rPr>
              <a:t>Interested in a PhD?</a:t>
            </a:r>
            <a:endParaRPr sz="3200">
              <a:latin typeface="Calibri"/>
              <a:ea typeface="Calibri"/>
              <a:cs typeface="Calibri"/>
              <a:sym typeface="Calibri"/>
            </a:endParaRPr>
          </a:p>
          <a:p>
            <a:pPr indent="0" lvl="0" marL="0" rtl="0" algn="ctr">
              <a:spcBef>
                <a:spcPts val="0"/>
              </a:spcBef>
              <a:spcAft>
                <a:spcPts val="0"/>
              </a:spcAft>
              <a:buNone/>
            </a:pPr>
            <a:r>
              <a:rPr lang="en-IE" sz="3200">
                <a:latin typeface="Calibri"/>
                <a:ea typeface="Calibri"/>
                <a:cs typeface="Calibri"/>
                <a:sym typeface="Calibri"/>
              </a:rPr>
              <a:t>Talk to me</a:t>
            </a:r>
            <a:endParaRPr sz="3200">
              <a:latin typeface="Calibri"/>
              <a:ea typeface="Calibri"/>
              <a:cs typeface="Calibri"/>
              <a:sym typeface="Calibri"/>
            </a:endParaRPr>
          </a:p>
          <a:p>
            <a:pPr indent="0" lvl="0" marL="0" rtl="0" algn="ctr">
              <a:spcBef>
                <a:spcPts val="0"/>
              </a:spcBef>
              <a:spcAft>
                <a:spcPts val="0"/>
              </a:spcAft>
              <a:buNone/>
            </a:pPr>
            <a:r>
              <a:rPr lang="en-IE" sz="3200">
                <a:latin typeface="Calibri"/>
                <a:ea typeface="Calibri"/>
                <a:cs typeface="Calibri"/>
                <a:sym typeface="Calibri"/>
              </a:rPr>
              <a:t>GOIPG Deadline: 20th Oct</a:t>
            </a:r>
            <a:endParaRPr sz="32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5"/>
          <p:cNvSpPr txBox="1"/>
          <p:nvPr>
            <p:ph type="ctrTitle"/>
          </p:nvPr>
        </p:nvSpPr>
        <p:spPr>
          <a:xfrm>
            <a:off x="6779675" y="731124"/>
            <a:ext cx="5162100" cy="54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Authorship Identification</a:t>
            </a:r>
            <a:endParaRPr/>
          </a:p>
        </p:txBody>
      </p:sp>
      <p:pic>
        <p:nvPicPr>
          <p:cNvPr id="282" name="Google Shape;282;p18"/>
          <p:cNvPicPr preferRelativeResize="0"/>
          <p:nvPr/>
        </p:nvPicPr>
        <p:blipFill>
          <a:blip r:embed="rId3">
            <a:alphaModFix/>
          </a:blip>
          <a:stretch>
            <a:fillRect/>
          </a:stretch>
        </p:blipFill>
        <p:spPr>
          <a:xfrm>
            <a:off x="1508100" y="1974100"/>
            <a:ext cx="1714500" cy="2781300"/>
          </a:xfrm>
          <a:prstGeom prst="rect">
            <a:avLst/>
          </a:prstGeom>
          <a:noFill/>
          <a:ln>
            <a:noFill/>
          </a:ln>
        </p:spPr>
      </p:pic>
      <p:sp>
        <p:nvSpPr>
          <p:cNvPr id="283" name="Google Shape;283;p18"/>
          <p:cNvSpPr/>
          <p:nvPr/>
        </p:nvSpPr>
        <p:spPr>
          <a:xfrm>
            <a:off x="4867650" y="2298450"/>
            <a:ext cx="2456700" cy="2261100"/>
          </a:xfrm>
          <a:prstGeom prst="cube">
            <a:avLst>
              <a:gd fmla="val 25000" name="adj"/>
            </a:avLst>
          </a:prstGeom>
          <a:solidFill>
            <a:srgbClr val="3F3F3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4000">
                <a:solidFill>
                  <a:srgbClr val="FFFFFF"/>
                </a:solidFill>
                <a:latin typeface="Calibri"/>
                <a:ea typeface="Calibri"/>
                <a:cs typeface="Calibri"/>
                <a:sym typeface="Calibri"/>
              </a:rPr>
              <a:t>NLP</a:t>
            </a:r>
            <a:endParaRPr b="1" sz="4000">
              <a:solidFill>
                <a:srgbClr val="FFFFFF"/>
              </a:solidFill>
              <a:latin typeface="Calibri"/>
              <a:ea typeface="Calibri"/>
              <a:cs typeface="Calibri"/>
              <a:sym typeface="Calibri"/>
            </a:endParaRPr>
          </a:p>
        </p:txBody>
      </p:sp>
      <p:sp>
        <p:nvSpPr>
          <p:cNvPr id="284" name="Google Shape;284;p18"/>
          <p:cNvSpPr/>
          <p:nvPr/>
        </p:nvSpPr>
        <p:spPr>
          <a:xfrm>
            <a:off x="3742368" y="2963488"/>
            <a:ext cx="809700" cy="1172100"/>
          </a:xfrm>
          <a:prstGeom prst="rightArrow">
            <a:avLst>
              <a:gd fmla="val 50000" name="adj1"/>
              <a:gd fmla="val 50000" name="adj2"/>
            </a:avLst>
          </a:prstGeom>
          <a:solidFill>
            <a:srgbClr val="14914E"/>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7580933" y="2963497"/>
            <a:ext cx="809700" cy="1172100"/>
          </a:xfrm>
          <a:prstGeom prst="rightArrow">
            <a:avLst>
              <a:gd fmla="val 50000" name="adj1"/>
              <a:gd fmla="val 50000" name="adj2"/>
            </a:avLst>
          </a:prstGeom>
          <a:solidFill>
            <a:srgbClr val="99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18"/>
          <p:cNvPicPr preferRelativeResize="0"/>
          <p:nvPr/>
        </p:nvPicPr>
        <p:blipFill>
          <a:blip r:embed="rId4">
            <a:alphaModFix/>
          </a:blip>
          <a:stretch>
            <a:fillRect/>
          </a:stretch>
        </p:blipFill>
        <p:spPr>
          <a:xfrm>
            <a:off x="9184225" y="1401675"/>
            <a:ext cx="1519268" cy="1797800"/>
          </a:xfrm>
          <a:prstGeom prst="rect">
            <a:avLst/>
          </a:prstGeom>
          <a:noFill/>
          <a:ln>
            <a:noFill/>
          </a:ln>
        </p:spPr>
      </p:pic>
      <p:pic>
        <p:nvPicPr>
          <p:cNvPr id="287" name="Google Shape;287;p18"/>
          <p:cNvPicPr preferRelativeResize="0"/>
          <p:nvPr/>
        </p:nvPicPr>
        <p:blipFill>
          <a:blip r:embed="rId5">
            <a:alphaModFix/>
          </a:blip>
          <a:stretch>
            <a:fillRect/>
          </a:stretch>
        </p:blipFill>
        <p:spPr>
          <a:xfrm>
            <a:off x="10175275" y="2650650"/>
            <a:ext cx="1484422" cy="1797800"/>
          </a:xfrm>
          <a:prstGeom prst="rect">
            <a:avLst/>
          </a:prstGeom>
          <a:noFill/>
          <a:ln>
            <a:noFill/>
          </a:ln>
        </p:spPr>
      </p:pic>
      <p:pic>
        <p:nvPicPr>
          <p:cNvPr id="288" name="Google Shape;288;p18"/>
          <p:cNvPicPr preferRelativeResize="0"/>
          <p:nvPr/>
        </p:nvPicPr>
        <p:blipFill>
          <a:blip r:embed="rId6">
            <a:alphaModFix/>
          </a:blip>
          <a:stretch>
            <a:fillRect/>
          </a:stretch>
        </p:blipFill>
        <p:spPr>
          <a:xfrm>
            <a:off x="9128100" y="4094375"/>
            <a:ext cx="1333500" cy="1724025"/>
          </a:xfrm>
          <a:prstGeom prst="rect">
            <a:avLst/>
          </a:prstGeom>
          <a:noFill/>
          <a:ln>
            <a:noFill/>
          </a:ln>
        </p:spPr>
      </p:pic>
      <p:sp>
        <p:nvSpPr>
          <p:cNvPr id="289" name="Google Shape;289;p18"/>
          <p:cNvSpPr txBox="1"/>
          <p:nvPr/>
        </p:nvSpPr>
        <p:spPr>
          <a:xfrm>
            <a:off x="9008913" y="935400"/>
            <a:ext cx="18699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15000">
                <a:solidFill>
                  <a:schemeClr val="lt1"/>
                </a:solidFill>
                <a:latin typeface="Garamond"/>
                <a:ea typeface="Garamond"/>
                <a:cs typeface="Garamond"/>
                <a:sym typeface="Garamond"/>
              </a:rPr>
              <a:t>?</a:t>
            </a:r>
            <a:endParaRPr b="1" sz="15000">
              <a:solidFill>
                <a:schemeClr val="lt1"/>
              </a:solidFill>
              <a:latin typeface="Garamond"/>
              <a:ea typeface="Garamond"/>
              <a:cs typeface="Garamond"/>
              <a:sym typeface="Garamond"/>
            </a:endParaRPr>
          </a:p>
        </p:txBody>
      </p:sp>
      <p:sp>
        <p:nvSpPr>
          <p:cNvPr id="290" name="Google Shape;290;p18"/>
          <p:cNvSpPr txBox="1"/>
          <p:nvPr/>
        </p:nvSpPr>
        <p:spPr>
          <a:xfrm>
            <a:off x="10004188" y="2194150"/>
            <a:ext cx="18699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15000">
                <a:solidFill>
                  <a:schemeClr val="lt1"/>
                </a:solidFill>
                <a:latin typeface="Garamond"/>
                <a:ea typeface="Garamond"/>
                <a:cs typeface="Garamond"/>
                <a:sym typeface="Garamond"/>
              </a:rPr>
              <a:t>?</a:t>
            </a:r>
            <a:endParaRPr b="1" sz="15000">
              <a:solidFill>
                <a:schemeClr val="lt1"/>
              </a:solidFill>
              <a:latin typeface="Garamond"/>
              <a:ea typeface="Garamond"/>
              <a:cs typeface="Garamond"/>
              <a:sym typeface="Garamond"/>
            </a:endParaRPr>
          </a:p>
        </p:txBody>
      </p:sp>
      <p:sp>
        <p:nvSpPr>
          <p:cNvPr id="291" name="Google Shape;291;p18"/>
          <p:cNvSpPr txBox="1"/>
          <p:nvPr/>
        </p:nvSpPr>
        <p:spPr>
          <a:xfrm>
            <a:off x="8969388" y="3599400"/>
            <a:ext cx="18699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15000">
                <a:solidFill>
                  <a:schemeClr val="lt1"/>
                </a:solidFill>
                <a:latin typeface="Garamond"/>
                <a:ea typeface="Garamond"/>
                <a:cs typeface="Garamond"/>
                <a:sym typeface="Garamond"/>
              </a:rPr>
              <a:t>?</a:t>
            </a:r>
            <a:endParaRPr b="1" sz="15000">
              <a:solidFill>
                <a:schemeClr val="lt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Classification and LIWC</a:t>
            </a:r>
            <a:endParaRPr/>
          </a:p>
        </p:txBody>
      </p:sp>
      <p:sp>
        <p:nvSpPr>
          <p:cNvPr id="298" name="Google Shape;298;p19"/>
          <p:cNvSpPr/>
          <p:nvPr/>
        </p:nvSpPr>
        <p:spPr>
          <a:xfrm>
            <a:off x="1009775" y="1617500"/>
            <a:ext cx="7872300" cy="1897800"/>
          </a:xfrm>
          <a:prstGeom prst="wedgeRectCallout">
            <a:avLst>
              <a:gd fmla="val 48577" name="adj1"/>
              <a:gd fmla="val 914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IE" sz="1700">
                <a:solidFill>
                  <a:schemeClr val="dk1"/>
                </a:solidFill>
                <a:latin typeface="Times New Roman"/>
                <a:ea typeface="Times New Roman"/>
                <a:cs typeface="Times New Roman"/>
                <a:sym typeface="Times New Roman"/>
              </a:rPr>
              <a:t>The ways that individuals talk and write provide windows into their emotional and cognitive</a:t>
            </a:r>
            <a:endParaRPr i="1"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IE" sz="1700">
                <a:solidFill>
                  <a:schemeClr val="dk1"/>
                </a:solidFill>
                <a:latin typeface="Times New Roman"/>
                <a:ea typeface="Times New Roman"/>
                <a:cs typeface="Times New Roman"/>
                <a:sym typeface="Times New Roman"/>
              </a:rPr>
              <a:t>worlds... evidence to suggest that people’s physical and mental health can be predicted by the words they use</a:t>
            </a:r>
            <a:endParaRPr i="1"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IE" sz="1700">
                <a:solidFill>
                  <a:schemeClr val="dk1"/>
                </a:solidFill>
                <a:latin typeface="Times New Roman"/>
                <a:ea typeface="Times New Roman"/>
                <a:cs typeface="Times New Roman"/>
                <a:sym typeface="Times New Roman"/>
              </a:rPr>
              <a:t>first-person singular pronouns (e.g., I, me, my) were reliably linked to people’s levels of depression</a:t>
            </a:r>
            <a:endParaRPr i="1" sz="1700">
              <a:solidFill>
                <a:schemeClr val="dk1"/>
              </a:solidFill>
              <a:latin typeface="Times New Roman"/>
              <a:ea typeface="Times New Roman"/>
              <a:cs typeface="Times New Roman"/>
              <a:sym typeface="Times New Roman"/>
            </a:endParaRPr>
          </a:p>
        </p:txBody>
      </p:sp>
      <p:pic>
        <p:nvPicPr>
          <p:cNvPr id="299" name="Google Shape;299;p19"/>
          <p:cNvPicPr preferRelativeResize="0"/>
          <p:nvPr/>
        </p:nvPicPr>
        <p:blipFill>
          <a:blip r:embed="rId3">
            <a:alphaModFix/>
          </a:blip>
          <a:stretch>
            <a:fillRect/>
          </a:stretch>
        </p:blipFill>
        <p:spPr>
          <a:xfrm>
            <a:off x="9483400" y="2363125"/>
            <a:ext cx="1714500" cy="2286000"/>
          </a:xfrm>
          <a:prstGeom prst="rect">
            <a:avLst/>
          </a:prstGeom>
          <a:noFill/>
          <a:ln>
            <a:noFill/>
          </a:ln>
        </p:spPr>
      </p:pic>
      <p:sp>
        <p:nvSpPr>
          <p:cNvPr id="300" name="Google Shape;300;p19"/>
          <p:cNvSpPr/>
          <p:nvPr/>
        </p:nvSpPr>
        <p:spPr>
          <a:xfrm>
            <a:off x="1009775" y="4478500"/>
            <a:ext cx="5637900" cy="11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Common words also useful for many applications!</a:t>
            </a:r>
            <a:endParaRPr sz="2300">
              <a:latin typeface="Calibri"/>
              <a:ea typeface="Calibri"/>
              <a:cs typeface="Calibri"/>
              <a:sym typeface="Calibri"/>
            </a:endParaRPr>
          </a:p>
        </p:txBody>
      </p:sp>
      <p:sp>
        <p:nvSpPr>
          <p:cNvPr id="301" name="Google Shape;301;p19"/>
          <p:cNvSpPr/>
          <p:nvPr/>
        </p:nvSpPr>
        <p:spPr>
          <a:xfrm>
            <a:off x="8798050" y="4880550"/>
            <a:ext cx="3122700" cy="10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700">
                <a:latin typeface="Calibri"/>
                <a:ea typeface="Calibri"/>
                <a:cs typeface="Calibri"/>
                <a:sym typeface="Calibri"/>
              </a:rPr>
              <a:t>James W. Pennebaker</a:t>
            </a:r>
            <a:endParaRPr b="1" sz="1700">
              <a:latin typeface="Calibri"/>
              <a:ea typeface="Calibri"/>
              <a:cs typeface="Calibri"/>
              <a:sym typeface="Calibri"/>
            </a:endParaRPr>
          </a:p>
          <a:p>
            <a:pPr indent="0" lvl="0" marL="0" rtl="0" algn="ctr">
              <a:spcBef>
                <a:spcPts val="0"/>
              </a:spcBef>
              <a:spcAft>
                <a:spcPts val="0"/>
              </a:spcAft>
              <a:buNone/>
            </a:pPr>
            <a:r>
              <a:rPr lang="en-IE" sz="1700">
                <a:latin typeface="Calibri"/>
                <a:ea typeface="Calibri"/>
                <a:cs typeface="Calibri"/>
                <a:sym typeface="Calibri"/>
              </a:rPr>
              <a:t>Creator of LIWC (Linguistic Inquiry and Word Count)</a:t>
            </a:r>
            <a:endParaRPr sz="1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75114A"/>
              </a:buClr>
              <a:buSzPts val="4400"/>
              <a:buFont typeface="Calibri"/>
              <a:buNone/>
            </a:pPr>
            <a:r>
              <a:rPr lang="en-IE" sz="4400"/>
              <a:t>Suggestion Mining</a:t>
            </a:r>
            <a:endParaRPr/>
          </a:p>
        </p:txBody>
      </p:sp>
      <p:sp>
        <p:nvSpPr>
          <p:cNvPr id="308" name="Google Shape;308;p20"/>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90000"/>
              </a:lnSpc>
              <a:spcBef>
                <a:spcPts val="1000"/>
              </a:spcBef>
              <a:spcAft>
                <a:spcPts val="0"/>
              </a:spcAft>
              <a:buClr>
                <a:srgbClr val="3F3F3F"/>
              </a:buClr>
              <a:buSzPts val="2800"/>
              <a:buFont typeface="Arial"/>
              <a:buNone/>
            </a:pPr>
            <a:r>
              <a:t/>
            </a:r>
            <a:endParaRPr/>
          </a:p>
        </p:txBody>
      </p:sp>
      <p:sp>
        <p:nvSpPr>
          <p:cNvPr id="309" name="Google Shape;309;p20"/>
          <p:cNvSpPr txBox="1"/>
          <p:nvPr>
            <p:ph idx="11" type="ftr"/>
          </p:nvPr>
        </p:nvSpPr>
        <p:spPr>
          <a:xfrm>
            <a:off x="7239000" y="6113463"/>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IE"/>
              <a:t>‹#›</a:t>
            </a:fld>
            <a:endParaRPr/>
          </a:p>
        </p:txBody>
      </p:sp>
      <p:sp>
        <p:nvSpPr>
          <p:cNvPr id="310" name="Google Shape;310;p20"/>
          <p:cNvSpPr/>
          <p:nvPr/>
        </p:nvSpPr>
        <p:spPr>
          <a:xfrm rot="234013">
            <a:off x="6933859" y="2485128"/>
            <a:ext cx="2880070" cy="2699950"/>
          </a:xfrm>
          <a:prstGeom prst="rect">
            <a:avLst/>
          </a:prstGeom>
          <a:solidFill>
            <a:srgbClr val="FFFFD1"/>
          </a:solidFill>
          <a:ln>
            <a:noFill/>
          </a:ln>
          <a:effectLst>
            <a:outerShdw blurRad="50800" rotWithShape="0" algn="tl" dir="2700000" dist="38100">
              <a:srgbClr val="000000">
                <a:alpha val="40000"/>
              </a:srgbClr>
            </a:outerShdw>
          </a:effectLst>
        </p:spPr>
        <p:txBody>
          <a:bodyPr anchorCtr="0" anchor="t" bIns="72000" lIns="144000" spcFirstLastPara="1" rIns="72000" wrap="square" tIns="360000">
            <a:noAutofit/>
          </a:bodyPr>
          <a:lstStyle/>
          <a:p>
            <a:pPr indent="0" lvl="0" marL="0" marR="0" rtl="0" algn="l">
              <a:lnSpc>
                <a:spcPct val="100000"/>
              </a:lnSpc>
              <a:spcBef>
                <a:spcPts val="0"/>
              </a:spcBef>
              <a:spcAft>
                <a:spcPts val="0"/>
              </a:spcAft>
              <a:buNone/>
            </a:pPr>
            <a:r>
              <a:rPr b="1" i="0" lang="en-IE" sz="2000" u="none" cap="none" strike="noStrike">
                <a:solidFill>
                  <a:srgbClr val="FF0000"/>
                </a:solidFill>
                <a:latin typeface="Arial"/>
                <a:ea typeface="Arial"/>
                <a:cs typeface="Arial"/>
                <a:sym typeface="Arial"/>
              </a:rPr>
              <a:t>#alert @NLP_lovers!!</a:t>
            </a:r>
            <a:endParaRPr/>
          </a:p>
          <a:p>
            <a:pPr indent="0" lvl="0" marL="107999" marR="0" rtl="0" algn="l">
              <a:lnSpc>
                <a:spcPct val="100000"/>
              </a:lnSpc>
              <a:spcBef>
                <a:spcPts val="1200"/>
              </a:spcBef>
              <a:spcAft>
                <a:spcPts val="0"/>
              </a:spcAft>
              <a:buNone/>
            </a:pPr>
            <a:r>
              <a:rPr b="0" i="0" lang="en-IE" sz="1800" u="none" cap="none" strike="noStrike">
                <a:solidFill>
                  <a:schemeClr val="dk1"/>
                </a:solidFill>
                <a:latin typeface="Arial"/>
                <a:ea typeface="Arial"/>
                <a:cs typeface="Arial"/>
                <a:sym typeface="Arial"/>
              </a:rPr>
              <a:t>This is the …</a:t>
            </a:r>
            <a:endParaRPr/>
          </a:p>
          <a:p>
            <a:pPr indent="0" lvl="2" marL="251999" marR="0" rtl="0" algn="l">
              <a:lnSpc>
                <a:spcPct val="100000"/>
              </a:lnSpc>
              <a:spcBef>
                <a:spcPts val="1200"/>
              </a:spcBef>
              <a:spcAft>
                <a:spcPts val="0"/>
              </a:spcAft>
              <a:buNone/>
            </a:pPr>
            <a:r>
              <a:rPr b="0" i="0" lang="en-IE" sz="1800" u="none" cap="none" strike="noStrike">
                <a:solidFill>
                  <a:srgbClr val="75114A"/>
                </a:solidFill>
                <a:latin typeface="Arial"/>
                <a:ea typeface="Arial"/>
                <a:cs typeface="Arial"/>
                <a:sym typeface="Arial"/>
              </a:rPr>
              <a:t>Assignment Topic </a:t>
            </a:r>
            <a:r>
              <a:rPr b="0" i="0" lang="en-IE" sz="1800" u="none" cap="none" strike="noStrike">
                <a:solidFill>
                  <a:schemeClr val="lt1"/>
                </a:solidFill>
                <a:latin typeface="Arial"/>
                <a:ea typeface="Arial"/>
                <a:cs typeface="Arial"/>
                <a:sym typeface="Arial"/>
              </a:rPr>
              <a:t>🤭</a:t>
            </a:r>
            <a:endParaRPr/>
          </a:p>
          <a:p>
            <a:pPr indent="0" lvl="0" marL="107999" marR="0" rtl="0" algn="l">
              <a:lnSpc>
                <a:spcPct val="100000"/>
              </a:lnSpc>
              <a:spcBef>
                <a:spcPts val="1200"/>
              </a:spcBef>
              <a:spcAft>
                <a:spcPts val="0"/>
              </a:spcAft>
              <a:buNone/>
            </a:pPr>
            <a:r>
              <a:rPr b="0" i="0" lang="en-IE" sz="1800" u="none" cap="none" strike="noStrike">
                <a:solidFill>
                  <a:schemeClr val="dk1"/>
                </a:solidFill>
                <a:latin typeface="Arial"/>
                <a:ea typeface="Arial"/>
                <a:cs typeface="Arial"/>
                <a:sym typeface="Arial"/>
              </a:rPr>
              <a:t>I </a:t>
            </a:r>
            <a:r>
              <a:rPr b="1" i="0" lang="en-IE" sz="1800" u="none" cap="none" strike="noStrike">
                <a:solidFill>
                  <a:schemeClr val="dk1"/>
                </a:solidFill>
                <a:latin typeface="Arial"/>
                <a:ea typeface="Arial"/>
                <a:cs typeface="Arial"/>
                <a:sym typeface="Arial"/>
              </a:rPr>
              <a:t>suggest</a:t>
            </a:r>
            <a:r>
              <a:rPr b="0" i="0" lang="en-IE" sz="1800" u="none" cap="none" strike="noStrike">
                <a:solidFill>
                  <a:schemeClr val="dk1"/>
                </a:solidFill>
                <a:latin typeface="Arial"/>
                <a:ea typeface="Arial"/>
                <a:cs typeface="Arial"/>
                <a:sym typeface="Arial"/>
              </a:rPr>
              <a:t> having a sip of water &amp; #pay_extra_attention ;)</a:t>
            </a:r>
            <a:endParaRPr/>
          </a:p>
          <a:p>
            <a:pPr indent="0" lvl="0" marL="0" marR="0" rtl="0" algn="l">
              <a:lnSpc>
                <a:spcPct val="100000"/>
              </a:lnSpc>
              <a:spcBef>
                <a:spcPts val="0"/>
              </a:spcBef>
              <a:spcAft>
                <a:spcPts val="0"/>
              </a:spcAft>
              <a:buNone/>
            </a:pPr>
            <a:r>
              <a:t/>
            </a:r>
            <a:endParaRPr b="0" i="0" sz="1400" u="none" cap="none" strike="noStrike">
              <a:solidFill>
                <a:srgbClr val="595959"/>
              </a:solidFill>
              <a:latin typeface="Arial"/>
              <a:ea typeface="Arial"/>
              <a:cs typeface="Arial"/>
              <a:sym typeface="Arial"/>
            </a:endParaRPr>
          </a:p>
        </p:txBody>
      </p:sp>
      <p:pic>
        <p:nvPicPr>
          <p:cNvPr id="311" name="Google Shape;311;p20"/>
          <p:cNvPicPr preferRelativeResize="0"/>
          <p:nvPr/>
        </p:nvPicPr>
        <p:blipFill rotWithShape="1">
          <a:blip r:embed="rId3">
            <a:alphaModFix/>
          </a:blip>
          <a:srcRect b="0" l="0" r="0" t="0"/>
          <a:stretch/>
        </p:blipFill>
        <p:spPr>
          <a:xfrm>
            <a:off x="972676" y="1787393"/>
            <a:ext cx="4126353" cy="40954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1"/>
          <p:cNvSpPr txBox="1"/>
          <p:nvPr>
            <p:ph type="title"/>
          </p:nvPr>
        </p:nvSpPr>
        <p:spPr>
          <a:xfrm>
            <a:off x="838200" y="365125"/>
            <a:ext cx="10515600" cy="132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400"/>
              <a:buNone/>
            </a:pPr>
            <a:r>
              <a:rPr lang="en-IE"/>
              <a:t>Suggestions</a:t>
            </a:r>
            <a:endParaRPr/>
          </a:p>
        </p:txBody>
      </p:sp>
      <p:sp>
        <p:nvSpPr>
          <p:cNvPr id="317" name="Google Shape;317;p21"/>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IE"/>
              <a:t>Opinionated texts may express </a:t>
            </a:r>
            <a:r>
              <a:rPr b="1" lang="en-IE"/>
              <a:t>suggestions for others or for improvement</a:t>
            </a:r>
            <a:endParaRPr b="1"/>
          </a:p>
          <a:p>
            <a:pPr indent="0" lvl="0" marL="0" rtl="0" algn="l">
              <a:lnSpc>
                <a:spcPct val="115000"/>
              </a:lnSpc>
              <a:spcBef>
                <a:spcPts val="0"/>
              </a:spcBef>
              <a:spcAft>
                <a:spcPts val="0"/>
              </a:spcAft>
              <a:buSzPts val="2800"/>
              <a:buNone/>
            </a:pPr>
            <a:r>
              <a:rPr lang="en-IE"/>
              <a:t>Often in text segments with</a:t>
            </a:r>
            <a:r>
              <a:rPr b="1" lang="en-IE"/>
              <a:t> neutral sentiment  </a:t>
            </a:r>
            <a:endParaRPr b="1"/>
          </a:p>
        </p:txBody>
      </p:sp>
      <p:sp>
        <p:nvSpPr>
          <p:cNvPr id="318" name="Google Shape;318;p21"/>
          <p:cNvSpPr/>
          <p:nvPr/>
        </p:nvSpPr>
        <p:spPr>
          <a:xfrm>
            <a:off x="4211358" y="3661158"/>
            <a:ext cx="3341400" cy="2426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9" name="Google Shape;319;p21"/>
          <p:cNvSpPr/>
          <p:nvPr/>
        </p:nvSpPr>
        <p:spPr>
          <a:xfrm>
            <a:off x="866975" y="5095241"/>
            <a:ext cx="3638400" cy="1338000"/>
          </a:xfrm>
          <a:prstGeom prst="wedgeEllipseCallout">
            <a:avLst>
              <a:gd fmla="val 53803" name="adj1"/>
              <a:gd fmla="val -36394" name="adj2"/>
            </a:avLst>
          </a:prstGeom>
          <a:solidFill>
            <a:schemeClr val="lt1"/>
          </a:solidFill>
          <a:ln cap="flat" cmpd="sng" w="25400">
            <a:solidFill>
              <a:schemeClr val="dk1"/>
            </a:solidFill>
            <a:prstDash val="dash"/>
            <a:round/>
            <a:headEnd len="sm" w="sm" type="none"/>
            <a:tailEnd len="sm" w="sm" type="none"/>
          </a:ln>
        </p:spPr>
        <p:txBody>
          <a:bodyPr anchorCtr="0" anchor="ctr" bIns="0" lIns="0" spcFirstLastPara="1" rIns="0" wrap="square" tIns="0">
            <a:noAutofit/>
          </a:bodyPr>
          <a:lstStyle/>
          <a:p>
            <a:pPr indent="0" lvl="0" marL="0" marR="5080" rtl="0" algn="l">
              <a:lnSpc>
                <a:spcPct val="118750"/>
              </a:lnSpc>
              <a:spcBef>
                <a:spcPts val="0"/>
              </a:spcBef>
              <a:spcAft>
                <a:spcPts val="0"/>
              </a:spcAft>
              <a:buClr>
                <a:srgbClr val="000000"/>
              </a:buClr>
              <a:buSzPts val="2000"/>
              <a:buFont typeface="Arial"/>
              <a:buNone/>
            </a:pPr>
            <a:r>
              <a:rPr b="0" i="0" lang="en-IE" sz="2000" u="none" cap="none" strike="noStrike">
                <a:solidFill>
                  <a:schemeClr val="accent1"/>
                </a:solidFill>
                <a:latin typeface="Calibri"/>
                <a:ea typeface="Calibri"/>
                <a:cs typeface="Calibri"/>
                <a:sym typeface="Calibri"/>
              </a:rPr>
              <a:t>Be sure to specify a room at the back of the hotel.</a:t>
            </a:r>
            <a:endParaRPr b="0" i="0" sz="2400" u="none" cap="none" strike="noStrike">
              <a:solidFill>
                <a:schemeClr val="accent1"/>
              </a:solidFill>
              <a:latin typeface="Calibri"/>
              <a:ea typeface="Calibri"/>
              <a:cs typeface="Calibri"/>
              <a:sym typeface="Calibri"/>
            </a:endParaRPr>
          </a:p>
        </p:txBody>
      </p:sp>
      <p:sp>
        <p:nvSpPr>
          <p:cNvPr id="320" name="Google Shape;320;p21"/>
          <p:cNvSpPr/>
          <p:nvPr/>
        </p:nvSpPr>
        <p:spPr>
          <a:xfrm>
            <a:off x="7394096" y="2783818"/>
            <a:ext cx="3476700" cy="1543500"/>
          </a:xfrm>
          <a:prstGeom prst="wedgeEllipseCallout">
            <a:avLst>
              <a:gd fmla="val -50950" name="adj1"/>
              <a:gd fmla="val 49663" name="adj2"/>
            </a:avLst>
          </a:prstGeom>
          <a:solidFill>
            <a:schemeClr val="lt1"/>
          </a:solidFill>
          <a:ln cap="flat" cmpd="sng" w="25400">
            <a:solidFill>
              <a:schemeClr val="dk1"/>
            </a:solidFill>
            <a:prstDash val="dash"/>
            <a:round/>
            <a:headEnd len="sm" w="sm" type="none"/>
            <a:tailEnd len="sm" w="sm" type="none"/>
          </a:ln>
        </p:spPr>
        <p:txBody>
          <a:bodyPr anchorCtr="0" anchor="ctr" bIns="0" lIns="0" spcFirstLastPara="1" rIns="0" wrap="square" tIns="0">
            <a:noAutofit/>
          </a:bodyPr>
          <a:lstStyle/>
          <a:p>
            <a:pPr indent="0" lvl="0" marL="0" marR="5080" rtl="0" algn="l">
              <a:lnSpc>
                <a:spcPct val="118750"/>
              </a:lnSpc>
              <a:spcBef>
                <a:spcPts val="0"/>
              </a:spcBef>
              <a:spcAft>
                <a:spcPts val="0"/>
              </a:spcAft>
              <a:buClr>
                <a:srgbClr val="000000"/>
              </a:buClr>
              <a:buSzPts val="2000"/>
              <a:buFont typeface="Arial"/>
              <a:buNone/>
            </a:pPr>
            <a:r>
              <a:rPr b="0" i="0" lang="en-IE" sz="2000" u="none" cap="none" strike="noStrike">
                <a:solidFill>
                  <a:schemeClr val="accent1"/>
                </a:solidFill>
                <a:latin typeface="Calibri"/>
                <a:ea typeface="Calibri"/>
                <a:cs typeface="Calibri"/>
                <a:sym typeface="Calibri"/>
              </a:rPr>
              <a:t>I suggest to keep a set of normal, macro and telephoto lens</a:t>
            </a:r>
            <a:endParaRPr b="0" i="0" sz="2400" u="none" cap="none" strike="noStrike">
              <a:solidFill>
                <a:schemeClr val="accent1"/>
              </a:solidFill>
              <a:latin typeface="Calibri"/>
              <a:ea typeface="Calibri"/>
              <a:cs typeface="Calibri"/>
              <a:sym typeface="Calibri"/>
            </a:endParaRPr>
          </a:p>
        </p:txBody>
      </p:sp>
      <p:sp>
        <p:nvSpPr>
          <p:cNvPr id="321" name="Google Shape;321;p21"/>
          <p:cNvSpPr/>
          <p:nvPr/>
        </p:nvSpPr>
        <p:spPr>
          <a:xfrm>
            <a:off x="445907" y="3073342"/>
            <a:ext cx="3638400" cy="1505100"/>
          </a:xfrm>
          <a:prstGeom prst="wedgeEllipseCallout">
            <a:avLst>
              <a:gd fmla="val 57129" name="adj1"/>
              <a:gd fmla="val 63179" name="adj2"/>
            </a:avLst>
          </a:prstGeom>
          <a:solidFill>
            <a:schemeClr val="lt1"/>
          </a:solidFill>
          <a:ln cap="flat" cmpd="sng" w="25400">
            <a:solidFill>
              <a:schemeClr val="dk1"/>
            </a:solidFill>
            <a:prstDash val="dash"/>
            <a:round/>
            <a:headEnd len="sm" w="sm" type="none"/>
            <a:tailEnd len="sm" w="sm" type="none"/>
          </a:ln>
        </p:spPr>
        <p:txBody>
          <a:bodyPr anchorCtr="0" anchor="ctr" bIns="0" lIns="0" spcFirstLastPara="1" rIns="0" wrap="square" tIns="0">
            <a:noAutofit/>
          </a:bodyPr>
          <a:lstStyle/>
          <a:p>
            <a:pPr indent="0" lvl="0" marL="0" marR="5080" rtl="0" algn="l">
              <a:lnSpc>
                <a:spcPct val="115000"/>
              </a:lnSpc>
              <a:spcBef>
                <a:spcPts val="0"/>
              </a:spcBef>
              <a:spcAft>
                <a:spcPts val="0"/>
              </a:spcAft>
              <a:buClr>
                <a:srgbClr val="000000"/>
              </a:buClr>
              <a:buSzPts val="2000"/>
              <a:buFont typeface="Arial"/>
              <a:buNone/>
            </a:pPr>
            <a:r>
              <a:rPr b="0" i="0" lang="en-IE" sz="2000" u="none" cap="none" strike="noStrike">
                <a:solidFill>
                  <a:schemeClr val="accent1"/>
                </a:solidFill>
                <a:latin typeface="Calibri"/>
                <a:ea typeface="Calibri"/>
                <a:cs typeface="Calibri"/>
                <a:sym typeface="Calibri"/>
              </a:rPr>
              <a:t>Dear Microsoft, release a new zune with your wp7 launch on the 11th.</a:t>
            </a:r>
            <a:endParaRPr b="0" i="0" sz="2000" u="none" cap="none" strike="noStrike">
              <a:solidFill>
                <a:schemeClr val="accent1"/>
              </a:solidFill>
              <a:latin typeface="Calibri"/>
              <a:ea typeface="Calibri"/>
              <a:cs typeface="Calibri"/>
              <a:sym typeface="Calibri"/>
            </a:endParaRPr>
          </a:p>
        </p:txBody>
      </p:sp>
      <p:sp>
        <p:nvSpPr>
          <p:cNvPr id="322" name="Google Shape;322;p21"/>
          <p:cNvSpPr txBox="1"/>
          <p:nvPr/>
        </p:nvSpPr>
        <p:spPr>
          <a:xfrm>
            <a:off x="13031283" y="5374125"/>
            <a:ext cx="171000" cy="1779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rgbClr val="FFFFFF"/>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323" name="Google Shape;323;p21"/>
          <p:cNvSpPr/>
          <p:nvPr/>
        </p:nvSpPr>
        <p:spPr>
          <a:xfrm>
            <a:off x="5095825" y="6165300"/>
            <a:ext cx="6976800" cy="28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IE" sz="1400" u="none" cap="none" strike="noStrike">
                <a:solidFill>
                  <a:srgbClr val="000000"/>
                </a:solidFill>
                <a:latin typeface="Arial"/>
                <a:ea typeface="Arial"/>
                <a:cs typeface="Arial"/>
                <a:sym typeface="Arial"/>
              </a:rPr>
              <a:t>Sapna Negi, 2019. </a:t>
            </a:r>
            <a:r>
              <a:rPr b="0" i="1" lang="en-IE" sz="1400" u="none" cap="none" strike="noStrike">
                <a:solidFill>
                  <a:srgbClr val="000000"/>
                </a:solidFill>
                <a:latin typeface="Arial"/>
                <a:ea typeface="Arial"/>
                <a:cs typeface="Arial"/>
                <a:sym typeface="Arial"/>
              </a:rPr>
              <a:t>Suggestion mining from text</a:t>
            </a:r>
            <a:r>
              <a:rPr b="0" i="0" lang="en-IE" sz="1400" u="none" cap="none" strike="noStrike">
                <a:solidFill>
                  <a:srgbClr val="000000"/>
                </a:solidFill>
                <a:latin typeface="Arial"/>
                <a:ea typeface="Arial"/>
                <a:cs typeface="Arial"/>
                <a:sym typeface="Arial"/>
              </a:rPr>
              <a:t> (Doctoral dissertation, NUI Galway)</a:t>
            </a:r>
            <a:endParaRPr b="0" i="1" sz="1400" u="none" cap="none" strike="noStrike">
              <a:solidFill>
                <a:srgbClr val="000000"/>
              </a:solidFill>
              <a:latin typeface="Arial"/>
              <a:ea typeface="Arial"/>
              <a:cs typeface="Arial"/>
              <a:sym typeface="Arial"/>
            </a:endParaRPr>
          </a:p>
        </p:txBody>
      </p:sp>
      <p:pic>
        <p:nvPicPr>
          <p:cNvPr id="324" name="Google Shape;324;p21"/>
          <p:cNvPicPr preferRelativeResize="0"/>
          <p:nvPr/>
        </p:nvPicPr>
        <p:blipFill rotWithShape="1">
          <a:blip r:embed="rId4">
            <a:alphaModFix/>
          </a:blip>
          <a:srcRect b="0" l="0" r="0" t="0"/>
          <a:stretch/>
        </p:blipFill>
        <p:spPr>
          <a:xfrm>
            <a:off x="9229725" y="3863466"/>
            <a:ext cx="2105025" cy="20892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2"/>
          <p:cNvSpPr txBox="1"/>
          <p:nvPr>
            <p:ph type="title"/>
          </p:nvPr>
        </p:nvSpPr>
        <p:spPr>
          <a:xfrm>
            <a:off x="838200" y="365125"/>
            <a:ext cx="10515600" cy="132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400"/>
              <a:buNone/>
            </a:pPr>
            <a:r>
              <a:rPr lang="en-IE"/>
              <a:t>Suggestion Mining</a:t>
            </a:r>
            <a:endParaRPr/>
          </a:p>
        </p:txBody>
      </p:sp>
      <p:sp>
        <p:nvSpPr>
          <p:cNvPr id="330" name="Google Shape;330;p22"/>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IE"/>
              <a:t>Suggestion Mining comprises:</a:t>
            </a:r>
            <a:endParaRPr/>
          </a:p>
          <a:p>
            <a:pPr indent="-406400" lvl="0" marL="457200" rtl="0" algn="l">
              <a:lnSpc>
                <a:spcPct val="115000"/>
              </a:lnSpc>
              <a:spcBef>
                <a:spcPts val="0"/>
              </a:spcBef>
              <a:spcAft>
                <a:spcPts val="0"/>
              </a:spcAft>
              <a:buSzPts val="2800"/>
              <a:buChar char="•"/>
            </a:pPr>
            <a:r>
              <a:rPr b="1" lang="en-IE"/>
              <a:t>suggestion classification</a:t>
            </a:r>
            <a:r>
              <a:rPr lang="en-IE"/>
              <a:t> – binary (y/n) classification of input string </a:t>
            </a:r>
            <a:endParaRPr/>
          </a:p>
          <a:p>
            <a:pPr indent="-406400" lvl="0" marL="457200" rtl="0" algn="l">
              <a:lnSpc>
                <a:spcPct val="115000"/>
              </a:lnSpc>
              <a:spcBef>
                <a:spcPts val="0"/>
              </a:spcBef>
              <a:spcAft>
                <a:spcPts val="0"/>
              </a:spcAft>
              <a:buSzPts val="2800"/>
              <a:buChar char="•"/>
            </a:pPr>
            <a:r>
              <a:rPr b="1" lang="en-IE"/>
              <a:t>suggestion extraction </a:t>
            </a:r>
            <a:r>
              <a:rPr lang="en-IE"/>
              <a:t>– span identification of the suggestion</a:t>
            </a:r>
            <a:endParaRPr/>
          </a:p>
          <a:p>
            <a:pPr indent="-406400" lvl="0" marL="457200" rtl="0" algn="l">
              <a:lnSpc>
                <a:spcPct val="115000"/>
              </a:lnSpc>
              <a:spcBef>
                <a:spcPts val="0"/>
              </a:spcBef>
              <a:spcAft>
                <a:spcPts val="0"/>
              </a:spcAft>
              <a:buSzPts val="2800"/>
              <a:buChar char="•"/>
            </a:pPr>
            <a:r>
              <a:rPr b="1" lang="en-IE"/>
              <a:t>suggestion aspect detection</a:t>
            </a:r>
            <a:r>
              <a:rPr lang="en-IE"/>
              <a:t> – identify the aspect of the suggestion</a:t>
            </a:r>
            <a:endParaRPr/>
          </a:p>
          <a:p>
            <a:pPr indent="-406400" lvl="0" marL="457200" rtl="0" algn="l">
              <a:lnSpc>
                <a:spcPct val="115000"/>
              </a:lnSpc>
              <a:spcBef>
                <a:spcPts val="0"/>
              </a:spcBef>
              <a:spcAft>
                <a:spcPts val="0"/>
              </a:spcAft>
              <a:buSzPts val="2800"/>
              <a:buChar char="•"/>
            </a:pPr>
            <a:r>
              <a:rPr b="1" lang="en-IE"/>
              <a:t>suggestions clustering </a:t>
            </a:r>
            <a:r>
              <a:rPr lang="en-IE"/>
              <a:t>– aggregate similar suggestions together (might include paraphrasing)</a:t>
            </a:r>
            <a:endParaRPr/>
          </a:p>
        </p:txBody>
      </p:sp>
      <p:sp>
        <p:nvSpPr>
          <p:cNvPr id="331" name="Google Shape;331;p22"/>
          <p:cNvSpPr txBox="1"/>
          <p:nvPr/>
        </p:nvSpPr>
        <p:spPr>
          <a:xfrm>
            <a:off x="12245425" y="5059160"/>
            <a:ext cx="240600" cy="1779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200"/>
              <a:buFont typeface="Arial"/>
              <a:buNone/>
            </a:pPr>
            <a:r>
              <a:rPr b="0" i="0" lang="en-IE" sz="1200" u="none" cap="none" strike="noStrike">
                <a:solidFill>
                  <a:srgbClr val="FFFFFF"/>
                </a:solidFill>
                <a:latin typeface="Calibri"/>
                <a:ea typeface="Calibri"/>
                <a:cs typeface="Calibri"/>
                <a:sym typeface="Calibri"/>
              </a:rPr>
              <a:t>10</a:t>
            </a:r>
            <a:endParaRPr b="0" i="0" sz="1200" u="none" cap="none" strike="noStrike">
              <a:solidFill>
                <a:srgbClr val="000000"/>
              </a:solidFill>
              <a:latin typeface="Calibri"/>
              <a:ea typeface="Calibri"/>
              <a:cs typeface="Calibri"/>
              <a:sym typeface="Calibri"/>
            </a:endParaRPr>
          </a:p>
        </p:txBody>
      </p:sp>
      <p:sp>
        <p:nvSpPr>
          <p:cNvPr id="332" name="Google Shape;332;p22"/>
          <p:cNvSpPr/>
          <p:nvPr/>
        </p:nvSpPr>
        <p:spPr>
          <a:xfrm>
            <a:off x="5095825" y="6165300"/>
            <a:ext cx="6976800" cy="28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IE" sz="1400" u="none" cap="none" strike="noStrike">
                <a:solidFill>
                  <a:srgbClr val="000000"/>
                </a:solidFill>
                <a:latin typeface="Arial"/>
                <a:ea typeface="Arial"/>
                <a:cs typeface="Arial"/>
                <a:sym typeface="Arial"/>
              </a:rPr>
              <a:t>Sapna Negi, 2019. </a:t>
            </a:r>
            <a:r>
              <a:rPr b="0" i="1" lang="en-IE" sz="1400" u="none" cap="none" strike="noStrike">
                <a:solidFill>
                  <a:srgbClr val="000000"/>
                </a:solidFill>
                <a:latin typeface="Arial"/>
                <a:ea typeface="Arial"/>
                <a:cs typeface="Arial"/>
                <a:sym typeface="Arial"/>
              </a:rPr>
              <a:t>Suggestion mining from text</a:t>
            </a:r>
            <a:r>
              <a:rPr b="0" i="0" lang="en-IE" sz="1400" u="none" cap="none" strike="noStrike">
                <a:solidFill>
                  <a:srgbClr val="000000"/>
                </a:solidFill>
                <a:latin typeface="Arial"/>
                <a:ea typeface="Arial"/>
                <a:cs typeface="Arial"/>
                <a:sym typeface="Arial"/>
              </a:rPr>
              <a:t> (Doctoral dissertation, NUI Galway)</a:t>
            </a:r>
            <a:endParaRPr b="0" i="1" sz="1400" u="none" cap="none" strike="noStrike">
              <a:solidFill>
                <a:srgbClr val="000000"/>
              </a:solidFill>
              <a:latin typeface="Arial"/>
              <a:ea typeface="Arial"/>
              <a:cs typeface="Arial"/>
              <a:sym typeface="Arial"/>
            </a:endParaRPr>
          </a:p>
        </p:txBody>
      </p:sp>
      <p:pic>
        <p:nvPicPr>
          <p:cNvPr id="333" name="Google Shape;333;p22"/>
          <p:cNvPicPr preferRelativeResize="0"/>
          <p:nvPr/>
        </p:nvPicPr>
        <p:blipFill rotWithShape="1">
          <a:blip r:embed="rId3">
            <a:alphaModFix/>
          </a:blip>
          <a:srcRect b="0" l="0" r="0" t="0"/>
          <a:stretch/>
        </p:blipFill>
        <p:spPr>
          <a:xfrm>
            <a:off x="9229725" y="3863466"/>
            <a:ext cx="2105025" cy="20892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